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43891200" cy="32918400"/>
  <p:notesSz cx="6950075" cy="9236075"/>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24">
          <p15:clr>
            <a:srgbClr val="A4A3A4"/>
          </p15:clr>
        </p15:guide>
        <p15:guide id="2" orient="horz" pos="20231">
          <p15:clr>
            <a:srgbClr val="A4A3A4"/>
          </p15:clr>
        </p15:guide>
        <p15:guide id="3" orient="horz" pos="3912">
          <p15:clr>
            <a:srgbClr val="A4A3A4"/>
          </p15:clr>
        </p15:guide>
        <p15:guide id="4" orient="horz" pos="8587">
          <p15:clr>
            <a:srgbClr val="A4A3A4"/>
          </p15:clr>
        </p15:guide>
        <p15:guide id="5" orient="horz" pos="4163">
          <p15:clr>
            <a:srgbClr val="A4A3A4"/>
          </p15:clr>
        </p15:guide>
        <p15:guide id="6" pos="26856">
          <p15:clr>
            <a:srgbClr val="A4A3A4"/>
          </p15:clr>
        </p15:guide>
        <p15:guide id="7" pos="27200">
          <p15:clr>
            <a:srgbClr val="A4A3A4"/>
          </p15:clr>
        </p15:guide>
        <p15:guide id="8" pos="13584">
          <p15:clr>
            <a:srgbClr val="A4A3A4"/>
          </p15:clr>
        </p15:guide>
        <p15:guide id="9" pos="8556">
          <p15:clr>
            <a:srgbClr val="A4A3A4"/>
          </p15:clr>
        </p15:guide>
        <p15:guide id="10" pos="716">
          <p15:clr>
            <a:srgbClr val="A4A3A4"/>
          </p15:clr>
        </p15:guide>
        <p15:guide id="11" pos="7496">
          <p15:clr>
            <a:srgbClr val="A4A3A4"/>
          </p15:clr>
        </p15:guide>
        <p15:guide id="12" pos="211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2334"/>
    <a:srgbClr val="CE090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8546" autoAdjust="0"/>
    <p:restoredTop sz="94732" autoAdjust="0"/>
  </p:normalViewPr>
  <p:slideViewPr>
    <p:cSldViewPr snapToGrid="0" snapToObjects="1">
      <p:cViewPr>
        <p:scale>
          <a:sx n="30" d="100"/>
          <a:sy n="30" d="100"/>
        </p:scale>
        <p:origin x="606" y="60"/>
      </p:cViewPr>
      <p:guideLst>
        <p:guide orient="horz" pos="14124"/>
        <p:guide orient="horz" pos="20231"/>
        <p:guide orient="horz" pos="3912"/>
        <p:guide orient="horz" pos="8587"/>
        <p:guide orient="horz" pos="4163"/>
        <p:guide pos="26856"/>
        <p:guide pos="27200"/>
        <p:guide pos="13584"/>
        <p:guide pos="8556"/>
        <p:guide pos="716"/>
        <p:guide pos="7496"/>
        <p:guide pos="21156"/>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286F39-BB54-4647-AEE9-D05AFA8DD936}"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6FFCBCAD-AA1F-468D-A216-AD987409CBB6}">
      <dgm:prSet phldrT="[Text]" custT="1"/>
      <dgm:spPr/>
      <dgm:t>
        <a:bodyPr anchor="t"/>
        <a:lstStyle/>
        <a:p>
          <a:r>
            <a:rPr lang="en-US" sz="3600" dirty="0" smtClean="0"/>
            <a:t>77%</a:t>
          </a:r>
        </a:p>
        <a:p>
          <a:r>
            <a:rPr lang="en-US" sz="1800" dirty="0" smtClean="0"/>
            <a:t>Believe that a Global Health Curriculum would be beneficial in their education and future career</a:t>
          </a:r>
          <a:endParaRPr lang="en-US" sz="2000" dirty="0" smtClean="0"/>
        </a:p>
      </dgm:t>
    </dgm:pt>
    <dgm:pt modelId="{F807F8FA-7250-498C-A91E-5E1AABC73777}" type="parTrans" cxnId="{18C4F5EE-0BAE-4642-A9C7-CA80D6A19DE8}">
      <dgm:prSet/>
      <dgm:spPr/>
      <dgm:t>
        <a:bodyPr/>
        <a:lstStyle/>
        <a:p>
          <a:endParaRPr lang="en-US"/>
        </a:p>
      </dgm:t>
    </dgm:pt>
    <dgm:pt modelId="{E3E163AC-951E-45FC-8895-C6B436B19FC7}" type="sibTrans" cxnId="{18C4F5EE-0BAE-4642-A9C7-CA80D6A19DE8}">
      <dgm:prSet/>
      <dgm:spPr/>
      <dgm:t>
        <a:bodyPr/>
        <a:lstStyle/>
        <a:p>
          <a:endParaRPr lang="en-US"/>
        </a:p>
      </dgm:t>
    </dgm:pt>
    <dgm:pt modelId="{BDF22454-D47D-48CD-AF16-3084F45842E0}">
      <dgm:prSet phldrT="[Text]" custT="1"/>
      <dgm:spPr/>
      <dgm:t>
        <a:bodyPr anchor="t"/>
        <a:lstStyle/>
        <a:p>
          <a:r>
            <a:rPr lang="en-US" sz="3600" dirty="0" smtClean="0"/>
            <a:t>81%</a:t>
          </a:r>
        </a:p>
        <a:p>
          <a:r>
            <a:rPr lang="en-US" sz="1800" dirty="0" smtClean="0"/>
            <a:t>Agree that experiences in Global Health would allow them to be a more culturally competent and compassionate physician </a:t>
          </a:r>
          <a:endParaRPr lang="en-US" sz="1800" dirty="0"/>
        </a:p>
      </dgm:t>
    </dgm:pt>
    <dgm:pt modelId="{5D67683B-B4EA-4F78-9C26-112CF544787F}" type="parTrans" cxnId="{A805FFFC-C465-4570-87CA-C48CC5D578E2}">
      <dgm:prSet/>
      <dgm:spPr/>
      <dgm:t>
        <a:bodyPr/>
        <a:lstStyle/>
        <a:p>
          <a:endParaRPr lang="en-US"/>
        </a:p>
      </dgm:t>
    </dgm:pt>
    <dgm:pt modelId="{9DAD9703-CE42-4BEC-9E00-B4E7BA833DBB}" type="sibTrans" cxnId="{A805FFFC-C465-4570-87CA-C48CC5D578E2}">
      <dgm:prSet/>
      <dgm:spPr/>
      <dgm:t>
        <a:bodyPr/>
        <a:lstStyle/>
        <a:p>
          <a:endParaRPr lang="en-US"/>
        </a:p>
      </dgm:t>
    </dgm:pt>
    <dgm:pt modelId="{6BD6AE28-3B81-4899-A4EC-01EDFFF05E19}">
      <dgm:prSet phldrT="[Text]" custT="1"/>
      <dgm:spPr/>
      <dgm:t>
        <a:bodyPr anchor="t"/>
        <a:lstStyle/>
        <a:p>
          <a:r>
            <a:rPr lang="en-US" sz="3600" dirty="0" smtClean="0"/>
            <a:t>87%</a:t>
          </a:r>
        </a:p>
        <a:p>
          <a:r>
            <a:rPr lang="en-US" sz="1800" dirty="0" smtClean="0"/>
            <a:t>Agree that learning how to treat chronic conditions in a resource poor community can help them take better care of the patients in their own community</a:t>
          </a:r>
          <a:endParaRPr lang="en-US" sz="1800" dirty="0"/>
        </a:p>
      </dgm:t>
    </dgm:pt>
    <dgm:pt modelId="{743658FE-67A9-4F46-BFA5-9FE611E951A4}" type="parTrans" cxnId="{52CFCB01-4303-4D6A-8304-5A171A634F90}">
      <dgm:prSet/>
      <dgm:spPr/>
      <dgm:t>
        <a:bodyPr/>
        <a:lstStyle/>
        <a:p>
          <a:endParaRPr lang="en-US"/>
        </a:p>
      </dgm:t>
    </dgm:pt>
    <dgm:pt modelId="{33FBCCC8-47F1-4625-BE13-E80401C995C2}" type="sibTrans" cxnId="{52CFCB01-4303-4D6A-8304-5A171A634F90}">
      <dgm:prSet/>
      <dgm:spPr/>
      <dgm:t>
        <a:bodyPr/>
        <a:lstStyle/>
        <a:p>
          <a:endParaRPr lang="en-US"/>
        </a:p>
      </dgm:t>
    </dgm:pt>
    <dgm:pt modelId="{6F19363B-FC57-432E-92B7-96BC43621EF4}" type="pres">
      <dgm:prSet presAssocID="{80286F39-BB54-4647-AEE9-D05AFA8DD936}" presName="Name0" presStyleCnt="0">
        <dgm:presLayoutVars>
          <dgm:chMax val="11"/>
          <dgm:chPref val="11"/>
          <dgm:dir/>
          <dgm:resizeHandles/>
        </dgm:presLayoutVars>
      </dgm:prSet>
      <dgm:spPr/>
      <dgm:t>
        <a:bodyPr/>
        <a:lstStyle/>
        <a:p>
          <a:endParaRPr lang="en-US"/>
        </a:p>
      </dgm:t>
    </dgm:pt>
    <dgm:pt modelId="{757FABE9-EECE-406E-BB60-448276205A12}" type="pres">
      <dgm:prSet presAssocID="{6BD6AE28-3B81-4899-A4EC-01EDFFF05E19}" presName="Accent3" presStyleCnt="0"/>
      <dgm:spPr/>
    </dgm:pt>
    <dgm:pt modelId="{123AF8AF-5692-4A66-BFE9-013309A9FC44}" type="pres">
      <dgm:prSet presAssocID="{6BD6AE28-3B81-4899-A4EC-01EDFFF05E19}" presName="Accent" presStyleLbl="node1" presStyleIdx="0" presStyleCnt="3"/>
      <dgm:spPr/>
    </dgm:pt>
    <dgm:pt modelId="{301C6D03-E802-4CF3-8550-68C219421E9A}" type="pres">
      <dgm:prSet presAssocID="{6BD6AE28-3B81-4899-A4EC-01EDFFF05E19}" presName="ParentBackground3" presStyleCnt="0"/>
      <dgm:spPr/>
    </dgm:pt>
    <dgm:pt modelId="{BA58B8C2-41C3-459D-90C1-6B17560FA374}" type="pres">
      <dgm:prSet presAssocID="{6BD6AE28-3B81-4899-A4EC-01EDFFF05E19}" presName="ParentBackground" presStyleLbl="fgAcc1" presStyleIdx="0" presStyleCnt="3"/>
      <dgm:spPr/>
      <dgm:t>
        <a:bodyPr/>
        <a:lstStyle/>
        <a:p>
          <a:endParaRPr lang="en-US"/>
        </a:p>
      </dgm:t>
    </dgm:pt>
    <dgm:pt modelId="{2C735799-3092-42A0-A0F0-71AC121C7894}" type="pres">
      <dgm:prSet presAssocID="{6BD6AE28-3B81-4899-A4EC-01EDFFF05E19}" presName="Parent3" presStyleLbl="revTx" presStyleIdx="0" presStyleCnt="0">
        <dgm:presLayoutVars>
          <dgm:chMax val="1"/>
          <dgm:chPref val="1"/>
          <dgm:bulletEnabled val="1"/>
        </dgm:presLayoutVars>
      </dgm:prSet>
      <dgm:spPr/>
      <dgm:t>
        <a:bodyPr/>
        <a:lstStyle/>
        <a:p>
          <a:endParaRPr lang="en-US"/>
        </a:p>
      </dgm:t>
    </dgm:pt>
    <dgm:pt modelId="{B6A9E16A-B525-4CEB-8AED-597E6EC04F8B}" type="pres">
      <dgm:prSet presAssocID="{BDF22454-D47D-48CD-AF16-3084F45842E0}" presName="Accent2" presStyleCnt="0"/>
      <dgm:spPr/>
    </dgm:pt>
    <dgm:pt modelId="{3D439995-01B7-4F9F-AD80-BB311CC3DC88}" type="pres">
      <dgm:prSet presAssocID="{BDF22454-D47D-48CD-AF16-3084F45842E0}" presName="Accent" presStyleLbl="node1" presStyleIdx="1" presStyleCnt="3"/>
      <dgm:spPr/>
    </dgm:pt>
    <dgm:pt modelId="{E414B96F-C9FF-4EC8-B5E1-CFA0D7AB076C}" type="pres">
      <dgm:prSet presAssocID="{BDF22454-D47D-48CD-AF16-3084F45842E0}" presName="ParentBackground2" presStyleCnt="0"/>
      <dgm:spPr/>
    </dgm:pt>
    <dgm:pt modelId="{CF2928D8-A496-472B-A0AD-8EFD6C55A398}" type="pres">
      <dgm:prSet presAssocID="{BDF22454-D47D-48CD-AF16-3084F45842E0}" presName="ParentBackground" presStyleLbl="fgAcc1" presStyleIdx="1" presStyleCnt="3"/>
      <dgm:spPr/>
      <dgm:t>
        <a:bodyPr/>
        <a:lstStyle/>
        <a:p>
          <a:endParaRPr lang="en-US"/>
        </a:p>
      </dgm:t>
    </dgm:pt>
    <dgm:pt modelId="{DE1F0B2F-CC1C-430B-A740-09EA2A12F253}" type="pres">
      <dgm:prSet presAssocID="{BDF22454-D47D-48CD-AF16-3084F45842E0}" presName="Parent2" presStyleLbl="revTx" presStyleIdx="0" presStyleCnt="0">
        <dgm:presLayoutVars>
          <dgm:chMax val="1"/>
          <dgm:chPref val="1"/>
          <dgm:bulletEnabled val="1"/>
        </dgm:presLayoutVars>
      </dgm:prSet>
      <dgm:spPr/>
      <dgm:t>
        <a:bodyPr/>
        <a:lstStyle/>
        <a:p>
          <a:endParaRPr lang="en-US"/>
        </a:p>
      </dgm:t>
    </dgm:pt>
    <dgm:pt modelId="{E2752C41-4E95-48B7-8511-590D51E8D52D}" type="pres">
      <dgm:prSet presAssocID="{6FFCBCAD-AA1F-468D-A216-AD987409CBB6}" presName="Accent1" presStyleCnt="0"/>
      <dgm:spPr/>
    </dgm:pt>
    <dgm:pt modelId="{C1299DCB-211E-4D79-8DF7-DE3877D78BA6}" type="pres">
      <dgm:prSet presAssocID="{6FFCBCAD-AA1F-468D-A216-AD987409CBB6}" presName="Accent" presStyleLbl="node1" presStyleIdx="2" presStyleCnt="3"/>
      <dgm:spPr/>
    </dgm:pt>
    <dgm:pt modelId="{54BC79DC-5E88-4352-9DC4-871B405B9955}" type="pres">
      <dgm:prSet presAssocID="{6FFCBCAD-AA1F-468D-A216-AD987409CBB6}" presName="ParentBackground1" presStyleCnt="0"/>
      <dgm:spPr/>
    </dgm:pt>
    <dgm:pt modelId="{374E5666-BF1E-4CE3-B5CF-C3B74204E988}" type="pres">
      <dgm:prSet presAssocID="{6FFCBCAD-AA1F-468D-A216-AD987409CBB6}" presName="ParentBackground" presStyleLbl="fgAcc1" presStyleIdx="2" presStyleCnt="3"/>
      <dgm:spPr/>
      <dgm:t>
        <a:bodyPr/>
        <a:lstStyle/>
        <a:p>
          <a:endParaRPr lang="en-US"/>
        </a:p>
      </dgm:t>
    </dgm:pt>
    <dgm:pt modelId="{9AAB095D-757B-482D-858D-9BA95CA65916}" type="pres">
      <dgm:prSet presAssocID="{6FFCBCAD-AA1F-468D-A216-AD987409CBB6}" presName="Parent1" presStyleLbl="revTx" presStyleIdx="0" presStyleCnt="0">
        <dgm:presLayoutVars>
          <dgm:chMax val="1"/>
          <dgm:chPref val="1"/>
          <dgm:bulletEnabled val="1"/>
        </dgm:presLayoutVars>
      </dgm:prSet>
      <dgm:spPr/>
      <dgm:t>
        <a:bodyPr/>
        <a:lstStyle/>
        <a:p>
          <a:endParaRPr lang="en-US"/>
        </a:p>
      </dgm:t>
    </dgm:pt>
  </dgm:ptLst>
  <dgm:cxnLst>
    <dgm:cxn modelId="{9844F05E-6E31-4150-87EC-5A9D0E646016}" type="presOf" srcId="{6BD6AE28-3B81-4899-A4EC-01EDFFF05E19}" destId="{BA58B8C2-41C3-459D-90C1-6B17560FA374}" srcOrd="0" destOrd="0" presId="urn:microsoft.com/office/officeart/2011/layout/CircleProcess"/>
    <dgm:cxn modelId="{A805FFFC-C465-4570-87CA-C48CC5D578E2}" srcId="{80286F39-BB54-4647-AEE9-D05AFA8DD936}" destId="{BDF22454-D47D-48CD-AF16-3084F45842E0}" srcOrd="1" destOrd="0" parTransId="{5D67683B-B4EA-4F78-9C26-112CF544787F}" sibTransId="{9DAD9703-CE42-4BEC-9E00-B4E7BA833DBB}"/>
    <dgm:cxn modelId="{49A3388E-F74C-4BA1-BA99-FDD96506B88C}" type="presOf" srcId="{6BD6AE28-3B81-4899-A4EC-01EDFFF05E19}" destId="{2C735799-3092-42A0-A0F0-71AC121C7894}" srcOrd="1" destOrd="0" presId="urn:microsoft.com/office/officeart/2011/layout/CircleProcess"/>
    <dgm:cxn modelId="{66DCE549-DE89-4788-9CCE-61BFDB851638}" type="presOf" srcId="{BDF22454-D47D-48CD-AF16-3084F45842E0}" destId="{DE1F0B2F-CC1C-430B-A740-09EA2A12F253}" srcOrd="1" destOrd="0" presId="urn:microsoft.com/office/officeart/2011/layout/CircleProcess"/>
    <dgm:cxn modelId="{CF72AD97-BC9D-43BB-B64D-9BDD6B828F74}" type="presOf" srcId="{6FFCBCAD-AA1F-468D-A216-AD987409CBB6}" destId="{374E5666-BF1E-4CE3-B5CF-C3B74204E988}" srcOrd="0" destOrd="0" presId="urn:microsoft.com/office/officeart/2011/layout/CircleProcess"/>
    <dgm:cxn modelId="{52CFCB01-4303-4D6A-8304-5A171A634F90}" srcId="{80286F39-BB54-4647-AEE9-D05AFA8DD936}" destId="{6BD6AE28-3B81-4899-A4EC-01EDFFF05E19}" srcOrd="2" destOrd="0" parTransId="{743658FE-67A9-4F46-BFA5-9FE611E951A4}" sibTransId="{33FBCCC8-47F1-4625-BE13-E80401C995C2}"/>
    <dgm:cxn modelId="{7A191702-41E9-46B4-AB31-3CE9067B3D65}" type="presOf" srcId="{6FFCBCAD-AA1F-468D-A216-AD987409CBB6}" destId="{9AAB095D-757B-482D-858D-9BA95CA65916}" srcOrd="1" destOrd="0" presId="urn:microsoft.com/office/officeart/2011/layout/CircleProcess"/>
    <dgm:cxn modelId="{8A10D4D4-DE6B-4A9B-89EB-05A49BAF9A41}" type="presOf" srcId="{80286F39-BB54-4647-AEE9-D05AFA8DD936}" destId="{6F19363B-FC57-432E-92B7-96BC43621EF4}" srcOrd="0" destOrd="0" presId="urn:microsoft.com/office/officeart/2011/layout/CircleProcess"/>
    <dgm:cxn modelId="{42F9562B-55F0-486B-9344-87DCCC144A52}" type="presOf" srcId="{BDF22454-D47D-48CD-AF16-3084F45842E0}" destId="{CF2928D8-A496-472B-A0AD-8EFD6C55A398}" srcOrd="0" destOrd="0" presId="urn:microsoft.com/office/officeart/2011/layout/CircleProcess"/>
    <dgm:cxn modelId="{18C4F5EE-0BAE-4642-A9C7-CA80D6A19DE8}" srcId="{80286F39-BB54-4647-AEE9-D05AFA8DD936}" destId="{6FFCBCAD-AA1F-468D-A216-AD987409CBB6}" srcOrd="0" destOrd="0" parTransId="{F807F8FA-7250-498C-A91E-5E1AABC73777}" sibTransId="{E3E163AC-951E-45FC-8895-C6B436B19FC7}"/>
    <dgm:cxn modelId="{F3514484-AB8C-4B33-91FB-92EBF9B83EA0}" type="presParOf" srcId="{6F19363B-FC57-432E-92B7-96BC43621EF4}" destId="{757FABE9-EECE-406E-BB60-448276205A12}" srcOrd="0" destOrd="0" presId="urn:microsoft.com/office/officeart/2011/layout/CircleProcess"/>
    <dgm:cxn modelId="{38700497-1EE0-43C7-A6D7-924528694959}" type="presParOf" srcId="{757FABE9-EECE-406E-BB60-448276205A12}" destId="{123AF8AF-5692-4A66-BFE9-013309A9FC44}" srcOrd="0" destOrd="0" presId="urn:microsoft.com/office/officeart/2011/layout/CircleProcess"/>
    <dgm:cxn modelId="{D029A760-9753-4101-BCA7-15F614999BEE}" type="presParOf" srcId="{6F19363B-FC57-432E-92B7-96BC43621EF4}" destId="{301C6D03-E802-4CF3-8550-68C219421E9A}" srcOrd="1" destOrd="0" presId="urn:microsoft.com/office/officeart/2011/layout/CircleProcess"/>
    <dgm:cxn modelId="{369AE6EC-ECCD-45BE-B6CC-CF3A83FEE809}" type="presParOf" srcId="{301C6D03-E802-4CF3-8550-68C219421E9A}" destId="{BA58B8C2-41C3-459D-90C1-6B17560FA374}" srcOrd="0" destOrd="0" presId="urn:microsoft.com/office/officeart/2011/layout/CircleProcess"/>
    <dgm:cxn modelId="{AACA5647-7501-4905-A14D-40171FCB18B6}" type="presParOf" srcId="{6F19363B-FC57-432E-92B7-96BC43621EF4}" destId="{2C735799-3092-42A0-A0F0-71AC121C7894}" srcOrd="2" destOrd="0" presId="urn:microsoft.com/office/officeart/2011/layout/CircleProcess"/>
    <dgm:cxn modelId="{E78CAB1B-A22E-4BBE-A343-4764A5F5F9EB}" type="presParOf" srcId="{6F19363B-FC57-432E-92B7-96BC43621EF4}" destId="{B6A9E16A-B525-4CEB-8AED-597E6EC04F8B}" srcOrd="3" destOrd="0" presId="urn:microsoft.com/office/officeart/2011/layout/CircleProcess"/>
    <dgm:cxn modelId="{F4276A6B-DC26-4BAF-B751-1478AC5B8BCE}" type="presParOf" srcId="{B6A9E16A-B525-4CEB-8AED-597E6EC04F8B}" destId="{3D439995-01B7-4F9F-AD80-BB311CC3DC88}" srcOrd="0" destOrd="0" presId="urn:microsoft.com/office/officeart/2011/layout/CircleProcess"/>
    <dgm:cxn modelId="{DD6B7954-E3B0-45BC-B8F8-DA2528C269CC}" type="presParOf" srcId="{6F19363B-FC57-432E-92B7-96BC43621EF4}" destId="{E414B96F-C9FF-4EC8-B5E1-CFA0D7AB076C}" srcOrd="4" destOrd="0" presId="urn:microsoft.com/office/officeart/2011/layout/CircleProcess"/>
    <dgm:cxn modelId="{9D4DA8FA-FAB5-4B6C-8A46-BD5D7DAD9A3A}" type="presParOf" srcId="{E414B96F-C9FF-4EC8-B5E1-CFA0D7AB076C}" destId="{CF2928D8-A496-472B-A0AD-8EFD6C55A398}" srcOrd="0" destOrd="0" presId="urn:microsoft.com/office/officeart/2011/layout/CircleProcess"/>
    <dgm:cxn modelId="{3CC31C7E-881A-4D1B-B642-C2A879AA32A6}" type="presParOf" srcId="{6F19363B-FC57-432E-92B7-96BC43621EF4}" destId="{DE1F0B2F-CC1C-430B-A740-09EA2A12F253}" srcOrd="5" destOrd="0" presId="urn:microsoft.com/office/officeart/2011/layout/CircleProcess"/>
    <dgm:cxn modelId="{3990BF1D-FDEE-4484-BB43-6D5E33188AD3}" type="presParOf" srcId="{6F19363B-FC57-432E-92B7-96BC43621EF4}" destId="{E2752C41-4E95-48B7-8511-590D51E8D52D}" srcOrd="6" destOrd="0" presId="urn:microsoft.com/office/officeart/2011/layout/CircleProcess"/>
    <dgm:cxn modelId="{24AE8BA1-086E-4253-A8C0-0667150610C8}" type="presParOf" srcId="{E2752C41-4E95-48B7-8511-590D51E8D52D}" destId="{C1299DCB-211E-4D79-8DF7-DE3877D78BA6}" srcOrd="0" destOrd="0" presId="urn:microsoft.com/office/officeart/2011/layout/CircleProcess"/>
    <dgm:cxn modelId="{35F9070D-7D3C-4413-B658-61A05D6B0E2D}" type="presParOf" srcId="{6F19363B-FC57-432E-92B7-96BC43621EF4}" destId="{54BC79DC-5E88-4352-9DC4-871B405B9955}" srcOrd="7" destOrd="0" presId="urn:microsoft.com/office/officeart/2011/layout/CircleProcess"/>
    <dgm:cxn modelId="{97A1828E-C985-429F-B272-BD9E7A6B166F}" type="presParOf" srcId="{54BC79DC-5E88-4352-9DC4-871B405B9955}" destId="{374E5666-BF1E-4CE3-B5CF-C3B74204E988}" srcOrd="0" destOrd="0" presId="urn:microsoft.com/office/officeart/2011/layout/CircleProcess"/>
    <dgm:cxn modelId="{57040665-9FE9-41C6-A157-9380E7A0DFF5}" type="presParOf" srcId="{6F19363B-FC57-432E-92B7-96BC43621EF4}" destId="{9AAB095D-757B-482D-858D-9BA95CA65916}" srcOrd="8" destOrd="0" presId="urn:microsoft.com/office/officeart/2011/layout/Circle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286F39-BB54-4647-AEE9-D05AFA8DD936}"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6FFCBCAD-AA1F-468D-A216-AD987409CBB6}">
      <dgm:prSet phldrT="[Text]" custT="1"/>
      <dgm:spPr/>
      <dgm:t>
        <a:bodyPr anchor="t"/>
        <a:lstStyle/>
        <a:p>
          <a:r>
            <a:rPr lang="en-US" sz="3600" dirty="0" smtClean="0"/>
            <a:t>32%</a:t>
          </a:r>
          <a:endParaRPr lang="en-US" sz="3600" dirty="0" smtClean="0"/>
        </a:p>
        <a:p>
          <a:r>
            <a:rPr lang="en-US" sz="1800" dirty="0" smtClean="0"/>
            <a:t>Were comfortable treating a patient who presents with travel-related symptoms</a:t>
          </a:r>
          <a:endParaRPr lang="en-US" sz="1800" dirty="0" smtClean="0"/>
        </a:p>
      </dgm:t>
    </dgm:pt>
    <dgm:pt modelId="{F807F8FA-7250-498C-A91E-5E1AABC73777}" type="parTrans" cxnId="{18C4F5EE-0BAE-4642-A9C7-CA80D6A19DE8}">
      <dgm:prSet/>
      <dgm:spPr/>
      <dgm:t>
        <a:bodyPr/>
        <a:lstStyle/>
        <a:p>
          <a:endParaRPr lang="en-US"/>
        </a:p>
      </dgm:t>
    </dgm:pt>
    <dgm:pt modelId="{E3E163AC-951E-45FC-8895-C6B436B19FC7}" type="sibTrans" cxnId="{18C4F5EE-0BAE-4642-A9C7-CA80D6A19DE8}">
      <dgm:prSet/>
      <dgm:spPr/>
      <dgm:t>
        <a:bodyPr/>
        <a:lstStyle/>
        <a:p>
          <a:endParaRPr lang="en-US"/>
        </a:p>
      </dgm:t>
    </dgm:pt>
    <dgm:pt modelId="{BDF22454-D47D-48CD-AF16-3084F45842E0}">
      <dgm:prSet phldrT="[Text]" custT="1"/>
      <dgm:spPr/>
      <dgm:t>
        <a:bodyPr anchor="t"/>
        <a:lstStyle/>
        <a:p>
          <a:r>
            <a:rPr lang="en-US" sz="3600" dirty="0" smtClean="0"/>
            <a:t>23%</a:t>
          </a:r>
          <a:endParaRPr lang="en-US" sz="3600" dirty="0" smtClean="0"/>
        </a:p>
        <a:p>
          <a:r>
            <a:rPr lang="en-US" sz="1800" dirty="0" smtClean="0"/>
            <a:t>Feel comfortable assisting a patient with pre-travel medication consultation</a:t>
          </a:r>
          <a:endParaRPr lang="en-US" sz="1800" dirty="0"/>
        </a:p>
      </dgm:t>
    </dgm:pt>
    <dgm:pt modelId="{5D67683B-B4EA-4F78-9C26-112CF544787F}" type="parTrans" cxnId="{A805FFFC-C465-4570-87CA-C48CC5D578E2}">
      <dgm:prSet/>
      <dgm:spPr/>
      <dgm:t>
        <a:bodyPr/>
        <a:lstStyle/>
        <a:p>
          <a:endParaRPr lang="en-US"/>
        </a:p>
      </dgm:t>
    </dgm:pt>
    <dgm:pt modelId="{9DAD9703-CE42-4BEC-9E00-B4E7BA833DBB}" type="sibTrans" cxnId="{A805FFFC-C465-4570-87CA-C48CC5D578E2}">
      <dgm:prSet/>
      <dgm:spPr/>
      <dgm:t>
        <a:bodyPr/>
        <a:lstStyle/>
        <a:p>
          <a:endParaRPr lang="en-US"/>
        </a:p>
      </dgm:t>
    </dgm:pt>
    <dgm:pt modelId="{6BD6AE28-3B81-4899-A4EC-01EDFFF05E19}">
      <dgm:prSet phldrT="[Text]" custT="1"/>
      <dgm:spPr/>
      <dgm:t>
        <a:bodyPr anchor="t"/>
        <a:lstStyle/>
        <a:p>
          <a:r>
            <a:rPr lang="en-US" sz="3600" dirty="0" smtClean="0"/>
            <a:t>36%</a:t>
          </a:r>
          <a:endParaRPr lang="en-US" sz="3600" dirty="0" smtClean="0"/>
        </a:p>
        <a:p>
          <a:r>
            <a:rPr lang="en-US" sz="1600" dirty="0" smtClean="0"/>
            <a:t>Agree that </a:t>
          </a:r>
          <a:r>
            <a:rPr lang="en-US" sz="1600" dirty="0" smtClean="0"/>
            <a:t>an established Global Health curriculum impacted or will impact their decision on ranking a residency program</a:t>
          </a:r>
          <a:endParaRPr lang="en-US" sz="1600" dirty="0"/>
        </a:p>
      </dgm:t>
    </dgm:pt>
    <dgm:pt modelId="{743658FE-67A9-4F46-BFA5-9FE611E951A4}" type="parTrans" cxnId="{52CFCB01-4303-4D6A-8304-5A171A634F90}">
      <dgm:prSet/>
      <dgm:spPr/>
      <dgm:t>
        <a:bodyPr/>
        <a:lstStyle/>
        <a:p>
          <a:endParaRPr lang="en-US"/>
        </a:p>
      </dgm:t>
    </dgm:pt>
    <dgm:pt modelId="{33FBCCC8-47F1-4625-BE13-E80401C995C2}" type="sibTrans" cxnId="{52CFCB01-4303-4D6A-8304-5A171A634F90}">
      <dgm:prSet/>
      <dgm:spPr/>
      <dgm:t>
        <a:bodyPr/>
        <a:lstStyle/>
        <a:p>
          <a:endParaRPr lang="en-US"/>
        </a:p>
      </dgm:t>
    </dgm:pt>
    <dgm:pt modelId="{6F19363B-FC57-432E-92B7-96BC43621EF4}" type="pres">
      <dgm:prSet presAssocID="{80286F39-BB54-4647-AEE9-D05AFA8DD936}" presName="Name0" presStyleCnt="0">
        <dgm:presLayoutVars>
          <dgm:chMax val="11"/>
          <dgm:chPref val="11"/>
          <dgm:dir/>
          <dgm:resizeHandles/>
        </dgm:presLayoutVars>
      </dgm:prSet>
      <dgm:spPr/>
      <dgm:t>
        <a:bodyPr/>
        <a:lstStyle/>
        <a:p>
          <a:endParaRPr lang="en-US"/>
        </a:p>
      </dgm:t>
    </dgm:pt>
    <dgm:pt modelId="{757FABE9-EECE-406E-BB60-448276205A12}" type="pres">
      <dgm:prSet presAssocID="{6BD6AE28-3B81-4899-A4EC-01EDFFF05E19}" presName="Accent3" presStyleCnt="0"/>
      <dgm:spPr/>
    </dgm:pt>
    <dgm:pt modelId="{123AF8AF-5692-4A66-BFE9-013309A9FC44}" type="pres">
      <dgm:prSet presAssocID="{6BD6AE28-3B81-4899-A4EC-01EDFFF05E19}" presName="Accent" presStyleLbl="node1" presStyleIdx="0" presStyleCnt="3"/>
      <dgm:spPr/>
    </dgm:pt>
    <dgm:pt modelId="{301C6D03-E802-4CF3-8550-68C219421E9A}" type="pres">
      <dgm:prSet presAssocID="{6BD6AE28-3B81-4899-A4EC-01EDFFF05E19}" presName="ParentBackground3" presStyleCnt="0"/>
      <dgm:spPr/>
    </dgm:pt>
    <dgm:pt modelId="{BA58B8C2-41C3-459D-90C1-6B17560FA374}" type="pres">
      <dgm:prSet presAssocID="{6BD6AE28-3B81-4899-A4EC-01EDFFF05E19}" presName="ParentBackground" presStyleLbl="fgAcc1" presStyleIdx="0" presStyleCnt="3"/>
      <dgm:spPr/>
      <dgm:t>
        <a:bodyPr/>
        <a:lstStyle/>
        <a:p>
          <a:endParaRPr lang="en-US"/>
        </a:p>
      </dgm:t>
    </dgm:pt>
    <dgm:pt modelId="{2C735799-3092-42A0-A0F0-71AC121C7894}" type="pres">
      <dgm:prSet presAssocID="{6BD6AE28-3B81-4899-A4EC-01EDFFF05E19}" presName="Parent3" presStyleLbl="revTx" presStyleIdx="0" presStyleCnt="0">
        <dgm:presLayoutVars>
          <dgm:chMax val="1"/>
          <dgm:chPref val="1"/>
          <dgm:bulletEnabled val="1"/>
        </dgm:presLayoutVars>
      </dgm:prSet>
      <dgm:spPr/>
      <dgm:t>
        <a:bodyPr/>
        <a:lstStyle/>
        <a:p>
          <a:endParaRPr lang="en-US"/>
        </a:p>
      </dgm:t>
    </dgm:pt>
    <dgm:pt modelId="{B6A9E16A-B525-4CEB-8AED-597E6EC04F8B}" type="pres">
      <dgm:prSet presAssocID="{BDF22454-D47D-48CD-AF16-3084F45842E0}" presName="Accent2" presStyleCnt="0"/>
      <dgm:spPr/>
    </dgm:pt>
    <dgm:pt modelId="{3D439995-01B7-4F9F-AD80-BB311CC3DC88}" type="pres">
      <dgm:prSet presAssocID="{BDF22454-D47D-48CD-AF16-3084F45842E0}" presName="Accent" presStyleLbl="node1" presStyleIdx="1" presStyleCnt="3"/>
      <dgm:spPr/>
    </dgm:pt>
    <dgm:pt modelId="{E414B96F-C9FF-4EC8-B5E1-CFA0D7AB076C}" type="pres">
      <dgm:prSet presAssocID="{BDF22454-D47D-48CD-AF16-3084F45842E0}" presName="ParentBackground2" presStyleCnt="0"/>
      <dgm:spPr/>
    </dgm:pt>
    <dgm:pt modelId="{CF2928D8-A496-472B-A0AD-8EFD6C55A398}" type="pres">
      <dgm:prSet presAssocID="{BDF22454-D47D-48CD-AF16-3084F45842E0}" presName="ParentBackground" presStyleLbl="fgAcc1" presStyleIdx="1" presStyleCnt="3"/>
      <dgm:spPr/>
      <dgm:t>
        <a:bodyPr/>
        <a:lstStyle/>
        <a:p>
          <a:endParaRPr lang="en-US"/>
        </a:p>
      </dgm:t>
    </dgm:pt>
    <dgm:pt modelId="{DE1F0B2F-CC1C-430B-A740-09EA2A12F253}" type="pres">
      <dgm:prSet presAssocID="{BDF22454-D47D-48CD-AF16-3084F45842E0}" presName="Parent2" presStyleLbl="revTx" presStyleIdx="0" presStyleCnt="0">
        <dgm:presLayoutVars>
          <dgm:chMax val="1"/>
          <dgm:chPref val="1"/>
          <dgm:bulletEnabled val="1"/>
        </dgm:presLayoutVars>
      </dgm:prSet>
      <dgm:spPr/>
      <dgm:t>
        <a:bodyPr/>
        <a:lstStyle/>
        <a:p>
          <a:endParaRPr lang="en-US"/>
        </a:p>
      </dgm:t>
    </dgm:pt>
    <dgm:pt modelId="{E2752C41-4E95-48B7-8511-590D51E8D52D}" type="pres">
      <dgm:prSet presAssocID="{6FFCBCAD-AA1F-468D-A216-AD987409CBB6}" presName="Accent1" presStyleCnt="0"/>
      <dgm:spPr/>
    </dgm:pt>
    <dgm:pt modelId="{C1299DCB-211E-4D79-8DF7-DE3877D78BA6}" type="pres">
      <dgm:prSet presAssocID="{6FFCBCAD-AA1F-468D-A216-AD987409CBB6}" presName="Accent" presStyleLbl="node1" presStyleIdx="2" presStyleCnt="3"/>
      <dgm:spPr/>
    </dgm:pt>
    <dgm:pt modelId="{54BC79DC-5E88-4352-9DC4-871B405B9955}" type="pres">
      <dgm:prSet presAssocID="{6FFCBCAD-AA1F-468D-A216-AD987409CBB6}" presName="ParentBackground1" presStyleCnt="0"/>
      <dgm:spPr/>
    </dgm:pt>
    <dgm:pt modelId="{374E5666-BF1E-4CE3-B5CF-C3B74204E988}" type="pres">
      <dgm:prSet presAssocID="{6FFCBCAD-AA1F-468D-A216-AD987409CBB6}" presName="ParentBackground" presStyleLbl="fgAcc1" presStyleIdx="2" presStyleCnt="3"/>
      <dgm:spPr/>
      <dgm:t>
        <a:bodyPr/>
        <a:lstStyle/>
        <a:p>
          <a:endParaRPr lang="en-US"/>
        </a:p>
      </dgm:t>
    </dgm:pt>
    <dgm:pt modelId="{9AAB095D-757B-482D-858D-9BA95CA65916}" type="pres">
      <dgm:prSet presAssocID="{6FFCBCAD-AA1F-468D-A216-AD987409CBB6}" presName="Parent1" presStyleLbl="revTx" presStyleIdx="0" presStyleCnt="0">
        <dgm:presLayoutVars>
          <dgm:chMax val="1"/>
          <dgm:chPref val="1"/>
          <dgm:bulletEnabled val="1"/>
        </dgm:presLayoutVars>
      </dgm:prSet>
      <dgm:spPr/>
      <dgm:t>
        <a:bodyPr/>
        <a:lstStyle/>
        <a:p>
          <a:endParaRPr lang="en-US"/>
        </a:p>
      </dgm:t>
    </dgm:pt>
  </dgm:ptLst>
  <dgm:cxnLst>
    <dgm:cxn modelId="{A805FFFC-C465-4570-87CA-C48CC5D578E2}" srcId="{80286F39-BB54-4647-AEE9-D05AFA8DD936}" destId="{BDF22454-D47D-48CD-AF16-3084F45842E0}" srcOrd="1" destOrd="0" parTransId="{5D67683B-B4EA-4F78-9C26-112CF544787F}" sibTransId="{9DAD9703-CE42-4BEC-9E00-B4E7BA833DBB}"/>
    <dgm:cxn modelId="{D549E49D-DD0A-4854-B970-0010BA9B8183}" type="presOf" srcId="{BDF22454-D47D-48CD-AF16-3084F45842E0}" destId="{CF2928D8-A496-472B-A0AD-8EFD6C55A398}" srcOrd="0" destOrd="0" presId="urn:microsoft.com/office/officeart/2011/layout/CircleProcess"/>
    <dgm:cxn modelId="{D12F0C3D-CEFD-409E-9187-A80804D2FCA5}" type="presOf" srcId="{BDF22454-D47D-48CD-AF16-3084F45842E0}" destId="{DE1F0B2F-CC1C-430B-A740-09EA2A12F253}" srcOrd="1" destOrd="0" presId="urn:microsoft.com/office/officeart/2011/layout/CircleProcess"/>
    <dgm:cxn modelId="{52CFCB01-4303-4D6A-8304-5A171A634F90}" srcId="{80286F39-BB54-4647-AEE9-D05AFA8DD936}" destId="{6BD6AE28-3B81-4899-A4EC-01EDFFF05E19}" srcOrd="2" destOrd="0" parTransId="{743658FE-67A9-4F46-BFA5-9FE611E951A4}" sibTransId="{33FBCCC8-47F1-4625-BE13-E80401C995C2}"/>
    <dgm:cxn modelId="{9A311D03-CEC5-4D7A-B571-5E520E01BA1C}" type="presOf" srcId="{6BD6AE28-3B81-4899-A4EC-01EDFFF05E19}" destId="{2C735799-3092-42A0-A0F0-71AC121C7894}" srcOrd="1" destOrd="0" presId="urn:microsoft.com/office/officeart/2011/layout/CircleProcess"/>
    <dgm:cxn modelId="{621E7FDA-18A9-41E4-AC11-0E613FDB6861}" type="presOf" srcId="{6BD6AE28-3B81-4899-A4EC-01EDFFF05E19}" destId="{BA58B8C2-41C3-459D-90C1-6B17560FA374}" srcOrd="0" destOrd="0" presId="urn:microsoft.com/office/officeart/2011/layout/CircleProcess"/>
    <dgm:cxn modelId="{D240D29D-A47E-4781-A0F6-73A16A48375B}" type="presOf" srcId="{80286F39-BB54-4647-AEE9-D05AFA8DD936}" destId="{6F19363B-FC57-432E-92B7-96BC43621EF4}" srcOrd="0" destOrd="0" presId="urn:microsoft.com/office/officeart/2011/layout/CircleProcess"/>
    <dgm:cxn modelId="{FF87EF24-DD1F-41E7-935F-F08DD57B3DAC}" type="presOf" srcId="{6FFCBCAD-AA1F-468D-A216-AD987409CBB6}" destId="{374E5666-BF1E-4CE3-B5CF-C3B74204E988}" srcOrd="0" destOrd="0" presId="urn:microsoft.com/office/officeart/2011/layout/CircleProcess"/>
    <dgm:cxn modelId="{18C4F5EE-0BAE-4642-A9C7-CA80D6A19DE8}" srcId="{80286F39-BB54-4647-AEE9-D05AFA8DD936}" destId="{6FFCBCAD-AA1F-468D-A216-AD987409CBB6}" srcOrd="0" destOrd="0" parTransId="{F807F8FA-7250-498C-A91E-5E1AABC73777}" sibTransId="{E3E163AC-951E-45FC-8895-C6B436B19FC7}"/>
    <dgm:cxn modelId="{A8931495-90D9-4635-A310-6A60625F5040}" type="presOf" srcId="{6FFCBCAD-AA1F-468D-A216-AD987409CBB6}" destId="{9AAB095D-757B-482D-858D-9BA95CA65916}" srcOrd="1" destOrd="0" presId="urn:microsoft.com/office/officeart/2011/layout/CircleProcess"/>
    <dgm:cxn modelId="{122CD970-4775-4626-BE3E-7E9F6B90927B}" type="presParOf" srcId="{6F19363B-FC57-432E-92B7-96BC43621EF4}" destId="{757FABE9-EECE-406E-BB60-448276205A12}" srcOrd="0" destOrd="0" presId="urn:microsoft.com/office/officeart/2011/layout/CircleProcess"/>
    <dgm:cxn modelId="{B45BF107-9EFA-4847-97B0-06C9D0E6AE7E}" type="presParOf" srcId="{757FABE9-EECE-406E-BB60-448276205A12}" destId="{123AF8AF-5692-4A66-BFE9-013309A9FC44}" srcOrd="0" destOrd="0" presId="urn:microsoft.com/office/officeart/2011/layout/CircleProcess"/>
    <dgm:cxn modelId="{38C506E0-F73B-4F31-8EA2-F7CB61B20FD6}" type="presParOf" srcId="{6F19363B-FC57-432E-92B7-96BC43621EF4}" destId="{301C6D03-E802-4CF3-8550-68C219421E9A}" srcOrd="1" destOrd="0" presId="urn:microsoft.com/office/officeart/2011/layout/CircleProcess"/>
    <dgm:cxn modelId="{7E64F75E-070A-4710-9CBD-F18EABF65D76}" type="presParOf" srcId="{301C6D03-E802-4CF3-8550-68C219421E9A}" destId="{BA58B8C2-41C3-459D-90C1-6B17560FA374}" srcOrd="0" destOrd="0" presId="urn:microsoft.com/office/officeart/2011/layout/CircleProcess"/>
    <dgm:cxn modelId="{8295E871-2EDB-4ABF-B8D7-EB241854C45C}" type="presParOf" srcId="{6F19363B-FC57-432E-92B7-96BC43621EF4}" destId="{2C735799-3092-42A0-A0F0-71AC121C7894}" srcOrd="2" destOrd="0" presId="urn:microsoft.com/office/officeart/2011/layout/CircleProcess"/>
    <dgm:cxn modelId="{A7656C6E-ECF0-4431-ADFC-F605700E1725}" type="presParOf" srcId="{6F19363B-FC57-432E-92B7-96BC43621EF4}" destId="{B6A9E16A-B525-4CEB-8AED-597E6EC04F8B}" srcOrd="3" destOrd="0" presId="urn:microsoft.com/office/officeart/2011/layout/CircleProcess"/>
    <dgm:cxn modelId="{AD100DE1-C81C-4B9E-93F7-0AF2F75D1299}" type="presParOf" srcId="{B6A9E16A-B525-4CEB-8AED-597E6EC04F8B}" destId="{3D439995-01B7-4F9F-AD80-BB311CC3DC88}" srcOrd="0" destOrd="0" presId="urn:microsoft.com/office/officeart/2011/layout/CircleProcess"/>
    <dgm:cxn modelId="{1D34C4CD-883A-40F3-9A02-22ECA605D2F8}" type="presParOf" srcId="{6F19363B-FC57-432E-92B7-96BC43621EF4}" destId="{E414B96F-C9FF-4EC8-B5E1-CFA0D7AB076C}" srcOrd="4" destOrd="0" presId="urn:microsoft.com/office/officeart/2011/layout/CircleProcess"/>
    <dgm:cxn modelId="{C8B8EDC3-B578-4F49-B4F2-89AFED610B39}" type="presParOf" srcId="{E414B96F-C9FF-4EC8-B5E1-CFA0D7AB076C}" destId="{CF2928D8-A496-472B-A0AD-8EFD6C55A398}" srcOrd="0" destOrd="0" presId="urn:microsoft.com/office/officeart/2011/layout/CircleProcess"/>
    <dgm:cxn modelId="{82C6544B-4E0D-49E9-B549-C4473D467776}" type="presParOf" srcId="{6F19363B-FC57-432E-92B7-96BC43621EF4}" destId="{DE1F0B2F-CC1C-430B-A740-09EA2A12F253}" srcOrd="5" destOrd="0" presId="urn:microsoft.com/office/officeart/2011/layout/CircleProcess"/>
    <dgm:cxn modelId="{1E0055AA-62C3-4DCF-A1E9-468353927A0F}" type="presParOf" srcId="{6F19363B-FC57-432E-92B7-96BC43621EF4}" destId="{E2752C41-4E95-48B7-8511-590D51E8D52D}" srcOrd="6" destOrd="0" presId="urn:microsoft.com/office/officeart/2011/layout/CircleProcess"/>
    <dgm:cxn modelId="{E9E6BE17-4631-491C-BF81-76362A7695D2}" type="presParOf" srcId="{E2752C41-4E95-48B7-8511-590D51E8D52D}" destId="{C1299DCB-211E-4D79-8DF7-DE3877D78BA6}" srcOrd="0" destOrd="0" presId="urn:microsoft.com/office/officeart/2011/layout/CircleProcess"/>
    <dgm:cxn modelId="{83067726-95F3-4EEA-8039-853933F699BD}" type="presParOf" srcId="{6F19363B-FC57-432E-92B7-96BC43621EF4}" destId="{54BC79DC-5E88-4352-9DC4-871B405B9955}" srcOrd="7" destOrd="0" presId="urn:microsoft.com/office/officeart/2011/layout/CircleProcess"/>
    <dgm:cxn modelId="{ACA26BAA-96C9-4FC8-8D7F-20251E0C1BDB}" type="presParOf" srcId="{54BC79DC-5E88-4352-9DC4-871B405B9955}" destId="{374E5666-BF1E-4CE3-B5CF-C3B74204E988}" srcOrd="0" destOrd="0" presId="urn:microsoft.com/office/officeart/2011/layout/CircleProcess"/>
    <dgm:cxn modelId="{C67E8AC4-A948-460C-A57C-7BC78009BB53}" type="presParOf" srcId="{6F19363B-FC57-432E-92B7-96BC43621EF4}" destId="{9AAB095D-757B-482D-858D-9BA95CA65916}" srcOrd="8" destOrd="0" presId="urn:microsoft.com/office/officeart/2011/layout/CircleProcess"/>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286F39-BB54-4647-AEE9-D05AFA8DD936}"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6FFCBCAD-AA1F-468D-A216-AD987409CBB6}">
      <dgm:prSet phldrT="[Text]" custT="1"/>
      <dgm:spPr/>
      <dgm:t>
        <a:bodyPr anchor="t"/>
        <a:lstStyle/>
        <a:p>
          <a:r>
            <a:rPr lang="en-US" sz="3600" dirty="0" smtClean="0"/>
            <a:t>72%</a:t>
          </a:r>
          <a:endParaRPr lang="en-US" sz="3600" dirty="0" smtClean="0"/>
        </a:p>
        <a:p>
          <a:r>
            <a:rPr lang="en-US" sz="1800" dirty="0" smtClean="0"/>
            <a:t>Believe that participating in an international experience would improve their physical exam skills</a:t>
          </a:r>
          <a:endParaRPr lang="en-US" sz="1800" dirty="0" smtClean="0"/>
        </a:p>
      </dgm:t>
    </dgm:pt>
    <dgm:pt modelId="{F807F8FA-7250-498C-A91E-5E1AABC73777}" type="parTrans" cxnId="{18C4F5EE-0BAE-4642-A9C7-CA80D6A19DE8}">
      <dgm:prSet/>
      <dgm:spPr/>
      <dgm:t>
        <a:bodyPr/>
        <a:lstStyle/>
        <a:p>
          <a:endParaRPr lang="en-US"/>
        </a:p>
      </dgm:t>
    </dgm:pt>
    <dgm:pt modelId="{E3E163AC-951E-45FC-8895-C6B436B19FC7}" type="sibTrans" cxnId="{18C4F5EE-0BAE-4642-A9C7-CA80D6A19DE8}">
      <dgm:prSet/>
      <dgm:spPr/>
      <dgm:t>
        <a:bodyPr/>
        <a:lstStyle/>
        <a:p>
          <a:endParaRPr lang="en-US"/>
        </a:p>
      </dgm:t>
    </dgm:pt>
    <dgm:pt modelId="{BDF22454-D47D-48CD-AF16-3084F45842E0}">
      <dgm:prSet phldrT="[Text]" custT="1"/>
      <dgm:spPr/>
      <dgm:t>
        <a:bodyPr anchor="t"/>
        <a:lstStyle/>
        <a:p>
          <a:r>
            <a:rPr lang="en-US" sz="3600" dirty="0" smtClean="0"/>
            <a:t>79%</a:t>
          </a:r>
          <a:endParaRPr lang="en-US" sz="3600" dirty="0" smtClean="0"/>
        </a:p>
        <a:p>
          <a:r>
            <a:rPr lang="en-US" sz="1800" dirty="0" smtClean="0"/>
            <a:t>Agree that a global health experience would improve their communication skills</a:t>
          </a:r>
          <a:endParaRPr lang="en-US" sz="1800" dirty="0"/>
        </a:p>
      </dgm:t>
    </dgm:pt>
    <dgm:pt modelId="{5D67683B-B4EA-4F78-9C26-112CF544787F}" type="parTrans" cxnId="{A805FFFC-C465-4570-87CA-C48CC5D578E2}">
      <dgm:prSet/>
      <dgm:spPr/>
      <dgm:t>
        <a:bodyPr/>
        <a:lstStyle/>
        <a:p>
          <a:endParaRPr lang="en-US"/>
        </a:p>
      </dgm:t>
    </dgm:pt>
    <dgm:pt modelId="{9DAD9703-CE42-4BEC-9E00-B4E7BA833DBB}" type="sibTrans" cxnId="{A805FFFC-C465-4570-87CA-C48CC5D578E2}">
      <dgm:prSet/>
      <dgm:spPr/>
      <dgm:t>
        <a:bodyPr/>
        <a:lstStyle/>
        <a:p>
          <a:endParaRPr lang="en-US"/>
        </a:p>
      </dgm:t>
    </dgm:pt>
    <dgm:pt modelId="{6BD6AE28-3B81-4899-A4EC-01EDFFF05E19}">
      <dgm:prSet phldrT="[Text]" custT="1"/>
      <dgm:spPr/>
      <dgm:t>
        <a:bodyPr anchor="t"/>
        <a:lstStyle/>
        <a:p>
          <a:r>
            <a:rPr lang="en-US" sz="3600" dirty="0" smtClean="0"/>
            <a:t>85%</a:t>
          </a:r>
          <a:endParaRPr lang="en-US" sz="3600" dirty="0" smtClean="0"/>
        </a:p>
        <a:p>
          <a:r>
            <a:rPr lang="en-US" sz="1800" dirty="0" smtClean="0"/>
            <a:t>Would be interested in participating in a Global Health experience, time and funding permitting</a:t>
          </a:r>
          <a:endParaRPr lang="en-US" sz="1800" dirty="0"/>
        </a:p>
      </dgm:t>
    </dgm:pt>
    <dgm:pt modelId="{743658FE-67A9-4F46-BFA5-9FE611E951A4}" type="parTrans" cxnId="{52CFCB01-4303-4D6A-8304-5A171A634F90}">
      <dgm:prSet/>
      <dgm:spPr/>
      <dgm:t>
        <a:bodyPr/>
        <a:lstStyle/>
        <a:p>
          <a:endParaRPr lang="en-US"/>
        </a:p>
      </dgm:t>
    </dgm:pt>
    <dgm:pt modelId="{33FBCCC8-47F1-4625-BE13-E80401C995C2}" type="sibTrans" cxnId="{52CFCB01-4303-4D6A-8304-5A171A634F90}">
      <dgm:prSet/>
      <dgm:spPr/>
      <dgm:t>
        <a:bodyPr/>
        <a:lstStyle/>
        <a:p>
          <a:endParaRPr lang="en-US"/>
        </a:p>
      </dgm:t>
    </dgm:pt>
    <dgm:pt modelId="{6F19363B-FC57-432E-92B7-96BC43621EF4}" type="pres">
      <dgm:prSet presAssocID="{80286F39-BB54-4647-AEE9-D05AFA8DD936}" presName="Name0" presStyleCnt="0">
        <dgm:presLayoutVars>
          <dgm:chMax val="11"/>
          <dgm:chPref val="11"/>
          <dgm:dir/>
          <dgm:resizeHandles/>
        </dgm:presLayoutVars>
      </dgm:prSet>
      <dgm:spPr/>
      <dgm:t>
        <a:bodyPr/>
        <a:lstStyle/>
        <a:p>
          <a:endParaRPr lang="en-US"/>
        </a:p>
      </dgm:t>
    </dgm:pt>
    <dgm:pt modelId="{757FABE9-EECE-406E-BB60-448276205A12}" type="pres">
      <dgm:prSet presAssocID="{6BD6AE28-3B81-4899-A4EC-01EDFFF05E19}" presName="Accent3" presStyleCnt="0"/>
      <dgm:spPr/>
    </dgm:pt>
    <dgm:pt modelId="{123AF8AF-5692-4A66-BFE9-013309A9FC44}" type="pres">
      <dgm:prSet presAssocID="{6BD6AE28-3B81-4899-A4EC-01EDFFF05E19}" presName="Accent" presStyleLbl="node1" presStyleIdx="0" presStyleCnt="3"/>
      <dgm:spPr/>
    </dgm:pt>
    <dgm:pt modelId="{301C6D03-E802-4CF3-8550-68C219421E9A}" type="pres">
      <dgm:prSet presAssocID="{6BD6AE28-3B81-4899-A4EC-01EDFFF05E19}" presName="ParentBackground3" presStyleCnt="0"/>
      <dgm:spPr/>
    </dgm:pt>
    <dgm:pt modelId="{BA58B8C2-41C3-459D-90C1-6B17560FA374}" type="pres">
      <dgm:prSet presAssocID="{6BD6AE28-3B81-4899-A4EC-01EDFFF05E19}" presName="ParentBackground" presStyleLbl="fgAcc1" presStyleIdx="0" presStyleCnt="3"/>
      <dgm:spPr/>
      <dgm:t>
        <a:bodyPr/>
        <a:lstStyle/>
        <a:p>
          <a:endParaRPr lang="en-US"/>
        </a:p>
      </dgm:t>
    </dgm:pt>
    <dgm:pt modelId="{2C735799-3092-42A0-A0F0-71AC121C7894}" type="pres">
      <dgm:prSet presAssocID="{6BD6AE28-3B81-4899-A4EC-01EDFFF05E19}" presName="Parent3" presStyleLbl="revTx" presStyleIdx="0" presStyleCnt="0">
        <dgm:presLayoutVars>
          <dgm:chMax val="1"/>
          <dgm:chPref val="1"/>
          <dgm:bulletEnabled val="1"/>
        </dgm:presLayoutVars>
      </dgm:prSet>
      <dgm:spPr/>
      <dgm:t>
        <a:bodyPr/>
        <a:lstStyle/>
        <a:p>
          <a:endParaRPr lang="en-US"/>
        </a:p>
      </dgm:t>
    </dgm:pt>
    <dgm:pt modelId="{B6A9E16A-B525-4CEB-8AED-597E6EC04F8B}" type="pres">
      <dgm:prSet presAssocID="{BDF22454-D47D-48CD-AF16-3084F45842E0}" presName="Accent2" presStyleCnt="0"/>
      <dgm:spPr/>
    </dgm:pt>
    <dgm:pt modelId="{3D439995-01B7-4F9F-AD80-BB311CC3DC88}" type="pres">
      <dgm:prSet presAssocID="{BDF22454-D47D-48CD-AF16-3084F45842E0}" presName="Accent" presStyleLbl="node1" presStyleIdx="1" presStyleCnt="3"/>
      <dgm:spPr/>
    </dgm:pt>
    <dgm:pt modelId="{E414B96F-C9FF-4EC8-B5E1-CFA0D7AB076C}" type="pres">
      <dgm:prSet presAssocID="{BDF22454-D47D-48CD-AF16-3084F45842E0}" presName="ParentBackground2" presStyleCnt="0"/>
      <dgm:spPr/>
    </dgm:pt>
    <dgm:pt modelId="{CF2928D8-A496-472B-A0AD-8EFD6C55A398}" type="pres">
      <dgm:prSet presAssocID="{BDF22454-D47D-48CD-AF16-3084F45842E0}" presName="ParentBackground" presStyleLbl="fgAcc1" presStyleIdx="1" presStyleCnt="3"/>
      <dgm:spPr/>
      <dgm:t>
        <a:bodyPr/>
        <a:lstStyle/>
        <a:p>
          <a:endParaRPr lang="en-US"/>
        </a:p>
      </dgm:t>
    </dgm:pt>
    <dgm:pt modelId="{DE1F0B2F-CC1C-430B-A740-09EA2A12F253}" type="pres">
      <dgm:prSet presAssocID="{BDF22454-D47D-48CD-AF16-3084F45842E0}" presName="Parent2" presStyleLbl="revTx" presStyleIdx="0" presStyleCnt="0">
        <dgm:presLayoutVars>
          <dgm:chMax val="1"/>
          <dgm:chPref val="1"/>
          <dgm:bulletEnabled val="1"/>
        </dgm:presLayoutVars>
      </dgm:prSet>
      <dgm:spPr/>
      <dgm:t>
        <a:bodyPr/>
        <a:lstStyle/>
        <a:p>
          <a:endParaRPr lang="en-US"/>
        </a:p>
      </dgm:t>
    </dgm:pt>
    <dgm:pt modelId="{E2752C41-4E95-48B7-8511-590D51E8D52D}" type="pres">
      <dgm:prSet presAssocID="{6FFCBCAD-AA1F-468D-A216-AD987409CBB6}" presName="Accent1" presStyleCnt="0"/>
      <dgm:spPr/>
    </dgm:pt>
    <dgm:pt modelId="{C1299DCB-211E-4D79-8DF7-DE3877D78BA6}" type="pres">
      <dgm:prSet presAssocID="{6FFCBCAD-AA1F-468D-A216-AD987409CBB6}" presName="Accent" presStyleLbl="node1" presStyleIdx="2" presStyleCnt="3"/>
      <dgm:spPr/>
    </dgm:pt>
    <dgm:pt modelId="{54BC79DC-5E88-4352-9DC4-871B405B9955}" type="pres">
      <dgm:prSet presAssocID="{6FFCBCAD-AA1F-468D-A216-AD987409CBB6}" presName="ParentBackground1" presStyleCnt="0"/>
      <dgm:spPr/>
    </dgm:pt>
    <dgm:pt modelId="{374E5666-BF1E-4CE3-B5CF-C3B74204E988}" type="pres">
      <dgm:prSet presAssocID="{6FFCBCAD-AA1F-468D-A216-AD987409CBB6}" presName="ParentBackground" presStyleLbl="fgAcc1" presStyleIdx="2" presStyleCnt="3"/>
      <dgm:spPr/>
      <dgm:t>
        <a:bodyPr/>
        <a:lstStyle/>
        <a:p>
          <a:endParaRPr lang="en-US"/>
        </a:p>
      </dgm:t>
    </dgm:pt>
    <dgm:pt modelId="{9AAB095D-757B-482D-858D-9BA95CA65916}" type="pres">
      <dgm:prSet presAssocID="{6FFCBCAD-AA1F-468D-A216-AD987409CBB6}" presName="Parent1" presStyleLbl="revTx" presStyleIdx="0" presStyleCnt="0">
        <dgm:presLayoutVars>
          <dgm:chMax val="1"/>
          <dgm:chPref val="1"/>
          <dgm:bulletEnabled val="1"/>
        </dgm:presLayoutVars>
      </dgm:prSet>
      <dgm:spPr/>
      <dgm:t>
        <a:bodyPr/>
        <a:lstStyle/>
        <a:p>
          <a:endParaRPr lang="en-US"/>
        </a:p>
      </dgm:t>
    </dgm:pt>
  </dgm:ptLst>
  <dgm:cxnLst>
    <dgm:cxn modelId="{631C0E40-FF27-415F-9B1F-769AA35F861D}" type="presOf" srcId="{80286F39-BB54-4647-AEE9-D05AFA8DD936}" destId="{6F19363B-FC57-432E-92B7-96BC43621EF4}" srcOrd="0" destOrd="0" presId="urn:microsoft.com/office/officeart/2011/layout/CircleProcess"/>
    <dgm:cxn modelId="{B85505CD-63B2-4F87-B0D9-18CE408E5AEF}" type="presOf" srcId="{6BD6AE28-3B81-4899-A4EC-01EDFFF05E19}" destId="{2C735799-3092-42A0-A0F0-71AC121C7894}" srcOrd="1" destOrd="0" presId="urn:microsoft.com/office/officeart/2011/layout/CircleProcess"/>
    <dgm:cxn modelId="{A805FFFC-C465-4570-87CA-C48CC5D578E2}" srcId="{80286F39-BB54-4647-AEE9-D05AFA8DD936}" destId="{BDF22454-D47D-48CD-AF16-3084F45842E0}" srcOrd="1" destOrd="0" parTransId="{5D67683B-B4EA-4F78-9C26-112CF544787F}" sibTransId="{9DAD9703-CE42-4BEC-9E00-B4E7BA833DBB}"/>
    <dgm:cxn modelId="{4C39C70E-A6F6-4188-8E4F-5FC53F6F8E25}" type="presOf" srcId="{6FFCBCAD-AA1F-468D-A216-AD987409CBB6}" destId="{9AAB095D-757B-482D-858D-9BA95CA65916}" srcOrd="1" destOrd="0" presId="urn:microsoft.com/office/officeart/2011/layout/CircleProcess"/>
    <dgm:cxn modelId="{7205371F-3675-4CDD-8EA9-1556AFEDF74E}" type="presOf" srcId="{BDF22454-D47D-48CD-AF16-3084F45842E0}" destId="{DE1F0B2F-CC1C-430B-A740-09EA2A12F253}" srcOrd="1" destOrd="0" presId="urn:microsoft.com/office/officeart/2011/layout/CircleProcess"/>
    <dgm:cxn modelId="{52CFCB01-4303-4D6A-8304-5A171A634F90}" srcId="{80286F39-BB54-4647-AEE9-D05AFA8DD936}" destId="{6BD6AE28-3B81-4899-A4EC-01EDFFF05E19}" srcOrd="2" destOrd="0" parTransId="{743658FE-67A9-4F46-BFA5-9FE611E951A4}" sibTransId="{33FBCCC8-47F1-4625-BE13-E80401C995C2}"/>
    <dgm:cxn modelId="{93CAC712-FAA5-4132-A712-16BF9A464D4A}" type="presOf" srcId="{6FFCBCAD-AA1F-468D-A216-AD987409CBB6}" destId="{374E5666-BF1E-4CE3-B5CF-C3B74204E988}" srcOrd="0" destOrd="0" presId="urn:microsoft.com/office/officeart/2011/layout/CircleProcess"/>
    <dgm:cxn modelId="{81D76670-8AF8-43FE-BED2-214DF90D9E5C}" type="presOf" srcId="{6BD6AE28-3B81-4899-A4EC-01EDFFF05E19}" destId="{BA58B8C2-41C3-459D-90C1-6B17560FA374}" srcOrd="0" destOrd="0" presId="urn:microsoft.com/office/officeart/2011/layout/CircleProcess"/>
    <dgm:cxn modelId="{18C4F5EE-0BAE-4642-A9C7-CA80D6A19DE8}" srcId="{80286F39-BB54-4647-AEE9-D05AFA8DD936}" destId="{6FFCBCAD-AA1F-468D-A216-AD987409CBB6}" srcOrd="0" destOrd="0" parTransId="{F807F8FA-7250-498C-A91E-5E1AABC73777}" sibTransId="{E3E163AC-951E-45FC-8895-C6B436B19FC7}"/>
    <dgm:cxn modelId="{6A2EAE96-0F2F-4DDF-B8AD-50BF55628319}" type="presOf" srcId="{BDF22454-D47D-48CD-AF16-3084F45842E0}" destId="{CF2928D8-A496-472B-A0AD-8EFD6C55A398}" srcOrd="0" destOrd="0" presId="urn:microsoft.com/office/officeart/2011/layout/CircleProcess"/>
    <dgm:cxn modelId="{6EDFC9B2-037D-4BAF-9057-88262A1D1F80}" type="presParOf" srcId="{6F19363B-FC57-432E-92B7-96BC43621EF4}" destId="{757FABE9-EECE-406E-BB60-448276205A12}" srcOrd="0" destOrd="0" presId="urn:microsoft.com/office/officeart/2011/layout/CircleProcess"/>
    <dgm:cxn modelId="{98AAF224-1C85-4930-A4D5-FA1021874A51}" type="presParOf" srcId="{757FABE9-EECE-406E-BB60-448276205A12}" destId="{123AF8AF-5692-4A66-BFE9-013309A9FC44}" srcOrd="0" destOrd="0" presId="urn:microsoft.com/office/officeart/2011/layout/CircleProcess"/>
    <dgm:cxn modelId="{193FDCAB-C5B2-4002-ADFC-FCA7D8CFBEE0}" type="presParOf" srcId="{6F19363B-FC57-432E-92B7-96BC43621EF4}" destId="{301C6D03-E802-4CF3-8550-68C219421E9A}" srcOrd="1" destOrd="0" presId="urn:microsoft.com/office/officeart/2011/layout/CircleProcess"/>
    <dgm:cxn modelId="{7D505090-BD21-44F9-89D5-0B04BC8FC6BB}" type="presParOf" srcId="{301C6D03-E802-4CF3-8550-68C219421E9A}" destId="{BA58B8C2-41C3-459D-90C1-6B17560FA374}" srcOrd="0" destOrd="0" presId="urn:microsoft.com/office/officeart/2011/layout/CircleProcess"/>
    <dgm:cxn modelId="{228633E2-37EB-4C9F-862E-8AEA7EC323D2}" type="presParOf" srcId="{6F19363B-FC57-432E-92B7-96BC43621EF4}" destId="{2C735799-3092-42A0-A0F0-71AC121C7894}" srcOrd="2" destOrd="0" presId="urn:microsoft.com/office/officeart/2011/layout/CircleProcess"/>
    <dgm:cxn modelId="{A604D033-AC58-4181-84D8-6C35ABD63541}" type="presParOf" srcId="{6F19363B-FC57-432E-92B7-96BC43621EF4}" destId="{B6A9E16A-B525-4CEB-8AED-597E6EC04F8B}" srcOrd="3" destOrd="0" presId="urn:microsoft.com/office/officeart/2011/layout/CircleProcess"/>
    <dgm:cxn modelId="{7247E236-3C86-4360-8E62-D5A166C44F2E}" type="presParOf" srcId="{B6A9E16A-B525-4CEB-8AED-597E6EC04F8B}" destId="{3D439995-01B7-4F9F-AD80-BB311CC3DC88}" srcOrd="0" destOrd="0" presId="urn:microsoft.com/office/officeart/2011/layout/CircleProcess"/>
    <dgm:cxn modelId="{1AE42BAA-ADF9-4CE2-AF2B-0232C712B626}" type="presParOf" srcId="{6F19363B-FC57-432E-92B7-96BC43621EF4}" destId="{E414B96F-C9FF-4EC8-B5E1-CFA0D7AB076C}" srcOrd="4" destOrd="0" presId="urn:microsoft.com/office/officeart/2011/layout/CircleProcess"/>
    <dgm:cxn modelId="{B63A4AD0-E880-4A8E-A22F-6A75A5CAB436}" type="presParOf" srcId="{E414B96F-C9FF-4EC8-B5E1-CFA0D7AB076C}" destId="{CF2928D8-A496-472B-A0AD-8EFD6C55A398}" srcOrd="0" destOrd="0" presId="urn:microsoft.com/office/officeart/2011/layout/CircleProcess"/>
    <dgm:cxn modelId="{25094348-7ABB-4223-863D-866DEE153C63}" type="presParOf" srcId="{6F19363B-FC57-432E-92B7-96BC43621EF4}" destId="{DE1F0B2F-CC1C-430B-A740-09EA2A12F253}" srcOrd="5" destOrd="0" presId="urn:microsoft.com/office/officeart/2011/layout/CircleProcess"/>
    <dgm:cxn modelId="{0E8593FF-2617-488D-A7B8-D52679114D12}" type="presParOf" srcId="{6F19363B-FC57-432E-92B7-96BC43621EF4}" destId="{E2752C41-4E95-48B7-8511-590D51E8D52D}" srcOrd="6" destOrd="0" presId="urn:microsoft.com/office/officeart/2011/layout/CircleProcess"/>
    <dgm:cxn modelId="{0E828320-017E-4340-8E46-F5D3CC8C7D8F}" type="presParOf" srcId="{E2752C41-4E95-48B7-8511-590D51E8D52D}" destId="{C1299DCB-211E-4D79-8DF7-DE3877D78BA6}" srcOrd="0" destOrd="0" presId="urn:microsoft.com/office/officeart/2011/layout/CircleProcess"/>
    <dgm:cxn modelId="{E3DC6020-5AA7-4186-89C9-5882712A26B0}" type="presParOf" srcId="{6F19363B-FC57-432E-92B7-96BC43621EF4}" destId="{54BC79DC-5E88-4352-9DC4-871B405B9955}" srcOrd="7" destOrd="0" presId="urn:microsoft.com/office/officeart/2011/layout/CircleProcess"/>
    <dgm:cxn modelId="{FC10AA24-FE88-43BA-B917-6C56FA6C4A92}" type="presParOf" srcId="{54BC79DC-5E88-4352-9DC4-871B405B9955}" destId="{374E5666-BF1E-4CE3-B5CF-C3B74204E988}" srcOrd="0" destOrd="0" presId="urn:microsoft.com/office/officeart/2011/layout/CircleProcess"/>
    <dgm:cxn modelId="{B0696F28-847B-438F-8263-47FE29A4A450}" type="presParOf" srcId="{6F19363B-FC57-432E-92B7-96BC43621EF4}" destId="{9AAB095D-757B-482D-858D-9BA95CA65916}" srcOrd="8" destOrd="0" presId="urn:microsoft.com/office/officeart/2011/layout/CircleProcess"/>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AF8AF-5692-4A66-BFE9-013309A9FC44}">
      <dsp:nvSpPr>
        <dsp:cNvPr id="0" name=""/>
        <dsp:cNvSpPr/>
      </dsp:nvSpPr>
      <dsp:spPr>
        <a:xfrm>
          <a:off x="9137863" y="1415181"/>
          <a:ext cx="3703159" cy="37038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58B8C2-41C3-459D-90C1-6B17560FA374}">
      <dsp:nvSpPr>
        <dsp:cNvPr id="0" name=""/>
        <dsp:cNvSpPr/>
      </dsp:nvSpPr>
      <dsp:spPr>
        <a:xfrm>
          <a:off x="9260819" y="1538664"/>
          <a:ext cx="3457246" cy="3456878"/>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1600200">
            <a:lnSpc>
              <a:spcPct val="90000"/>
            </a:lnSpc>
            <a:spcBef>
              <a:spcPct val="0"/>
            </a:spcBef>
            <a:spcAft>
              <a:spcPct val="35000"/>
            </a:spcAft>
          </a:pPr>
          <a:r>
            <a:rPr lang="en-US" sz="3600" kern="1200" dirty="0" smtClean="0"/>
            <a:t>87%</a:t>
          </a:r>
        </a:p>
        <a:p>
          <a:pPr lvl="0" algn="ctr" defTabSz="1600200">
            <a:lnSpc>
              <a:spcPct val="90000"/>
            </a:lnSpc>
            <a:spcBef>
              <a:spcPct val="0"/>
            </a:spcBef>
            <a:spcAft>
              <a:spcPct val="35000"/>
            </a:spcAft>
          </a:pPr>
          <a:r>
            <a:rPr lang="en-US" sz="1800" kern="1200" dirty="0" smtClean="0"/>
            <a:t>Agree that learning how to treat chronic conditions in a resource poor community can help them take better care of the patients in their own community</a:t>
          </a:r>
          <a:endParaRPr lang="en-US" sz="1800" kern="1200" dirty="0"/>
        </a:p>
      </dsp:txBody>
      <dsp:txXfrm>
        <a:off x="9755056" y="2032597"/>
        <a:ext cx="2468772" cy="2469012"/>
      </dsp:txXfrm>
    </dsp:sp>
    <dsp:sp modelId="{3D439995-01B7-4F9F-AD80-BB311CC3DC88}">
      <dsp:nvSpPr>
        <dsp:cNvPr id="0" name=""/>
        <dsp:cNvSpPr/>
      </dsp:nvSpPr>
      <dsp:spPr>
        <a:xfrm rot="2700000">
          <a:off x="5315001" y="1419659"/>
          <a:ext cx="3694239" cy="3694239"/>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2928D8-A496-472B-A0AD-8EFD6C55A398}">
      <dsp:nvSpPr>
        <dsp:cNvPr id="0" name=""/>
        <dsp:cNvSpPr/>
      </dsp:nvSpPr>
      <dsp:spPr>
        <a:xfrm>
          <a:off x="5433498" y="1538664"/>
          <a:ext cx="3457246" cy="3456878"/>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1600200">
            <a:lnSpc>
              <a:spcPct val="90000"/>
            </a:lnSpc>
            <a:spcBef>
              <a:spcPct val="0"/>
            </a:spcBef>
            <a:spcAft>
              <a:spcPct val="35000"/>
            </a:spcAft>
          </a:pPr>
          <a:r>
            <a:rPr lang="en-US" sz="3600" kern="1200" dirty="0" smtClean="0"/>
            <a:t>81%</a:t>
          </a:r>
        </a:p>
        <a:p>
          <a:pPr lvl="0" algn="ctr" defTabSz="1600200">
            <a:lnSpc>
              <a:spcPct val="90000"/>
            </a:lnSpc>
            <a:spcBef>
              <a:spcPct val="0"/>
            </a:spcBef>
            <a:spcAft>
              <a:spcPct val="35000"/>
            </a:spcAft>
          </a:pPr>
          <a:r>
            <a:rPr lang="en-US" sz="1800" kern="1200" dirty="0" smtClean="0"/>
            <a:t>Agree that experiences in Global Health would allow them to be a more culturally competent and compassionate physician </a:t>
          </a:r>
          <a:endParaRPr lang="en-US" sz="1800" kern="1200" dirty="0"/>
        </a:p>
      </dsp:txBody>
      <dsp:txXfrm>
        <a:off x="5927735" y="2032597"/>
        <a:ext cx="2468772" cy="2469012"/>
      </dsp:txXfrm>
    </dsp:sp>
    <dsp:sp modelId="{C1299DCB-211E-4D79-8DF7-DE3877D78BA6}">
      <dsp:nvSpPr>
        <dsp:cNvPr id="0" name=""/>
        <dsp:cNvSpPr/>
      </dsp:nvSpPr>
      <dsp:spPr>
        <a:xfrm rot="2700000">
          <a:off x="1487680" y="1419659"/>
          <a:ext cx="3694239" cy="3694239"/>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4E5666-BF1E-4CE3-B5CF-C3B74204E988}">
      <dsp:nvSpPr>
        <dsp:cNvPr id="0" name=""/>
        <dsp:cNvSpPr/>
      </dsp:nvSpPr>
      <dsp:spPr>
        <a:xfrm>
          <a:off x="1606177" y="1538664"/>
          <a:ext cx="3457246" cy="3456878"/>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1600200">
            <a:lnSpc>
              <a:spcPct val="90000"/>
            </a:lnSpc>
            <a:spcBef>
              <a:spcPct val="0"/>
            </a:spcBef>
            <a:spcAft>
              <a:spcPct val="35000"/>
            </a:spcAft>
          </a:pPr>
          <a:r>
            <a:rPr lang="en-US" sz="3600" kern="1200" dirty="0" smtClean="0"/>
            <a:t>77%</a:t>
          </a:r>
        </a:p>
        <a:p>
          <a:pPr lvl="0" algn="ctr" defTabSz="1600200">
            <a:lnSpc>
              <a:spcPct val="90000"/>
            </a:lnSpc>
            <a:spcBef>
              <a:spcPct val="0"/>
            </a:spcBef>
            <a:spcAft>
              <a:spcPct val="35000"/>
            </a:spcAft>
          </a:pPr>
          <a:r>
            <a:rPr lang="en-US" sz="1800" kern="1200" dirty="0" smtClean="0"/>
            <a:t>Believe that a Global Health Curriculum would be beneficial in their education and future career</a:t>
          </a:r>
          <a:endParaRPr lang="en-US" sz="2000" kern="1200" dirty="0" smtClean="0"/>
        </a:p>
      </dsp:txBody>
      <dsp:txXfrm>
        <a:off x="2100414" y="2032597"/>
        <a:ext cx="2468772" cy="24690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AF8AF-5692-4A66-BFE9-013309A9FC44}">
      <dsp:nvSpPr>
        <dsp:cNvPr id="0" name=""/>
        <dsp:cNvSpPr/>
      </dsp:nvSpPr>
      <dsp:spPr>
        <a:xfrm>
          <a:off x="9150350" y="1405368"/>
          <a:ext cx="3722785" cy="37234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58B8C2-41C3-459D-90C1-6B17560FA374}">
      <dsp:nvSpPr>
        <dsp:cNvPr id="0" name=""/>
        <dsp:cNvSpPr/>
      </dsp:nvSpPr>
      <dsp:spPr>
        <a:xfrm>
          <a:off x="9273958" y="1529505"/>
          <a:ext cx="3475569" cy="3475199"/>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1600200">
            <a:lnSpc>
              <a:spcPct val="90000"/>
            </a:lnSpc>
            <a:spcBef>
              <a:spcPct val="0"/>
            </a:spcBef>
            <a:spcAft>
              <a:spcPct val="35000"/>
            </a:spcAft>
          </a:pPr>
          <a:r>
            <a:rPr lang="en-US" sz="3600" kern="1200" dirty="0" smtClean="0"/>
            <a:t>36%</a:t>
          </a:r>
          <a:endParaRPr lang="en-US" sz="3600" kern="1200" dirty="0" smtClean="0"/>
        </a:p>
        <a:p>
          <a:pPr lvl="0" algn="ctr" defTabSz="1600200">
            <a:lnSpc>
              <a:spcPct val="90000"/>
            </a:lnSpc>
            <a:spcBef>
              <a:spcPct val="0"/>
            </a:spcBef>
            <a:spcAft>
              <a:spcPct val="35000"/>
            </a:spcAft>
          </a:pPr>
          <a:r>
            <a:rPr lang="en-US" sz="1600" kern="1200" dirty="0" smtClean="0"/>
            <a:t>Agree that </a:t>
          </a:r>
          <a:r>
            <a:rPr lang="en-US" sz="1600" kern="1200" dirty="0" smtClean="0"/>
            <a:t>an established Global Health curriculum impacted or will impact their decision on ranking a residency program</a:t>
          </a:r>
          <a:endParaRPr lang="en-US" sz="1600" kern="1200" dirty="0"/>
        </a:p>
      </dsp:txBody>
      <dsp:txXfrm>
        <a:off x="9770814" y="2026056"/>
        <a:ext cx="2481857" cy="2482098"/>
      </dsp:txXfrm>
    </dsp:sp>
    <dsp:sp modelId="{3D439995-01B7-4F9F-AD80-BB311CC3DC88}">
      <dsp:nvSpPr>
        <dsp:cNvPr id="0" name=""/>
        <dsp:cNvSpPr/>
      </dsp:nvSpPr>
      <dsp:spPr>
        <a:xfrm rot="2700000">
          <a:off x="5307227" y="1409869"/>
          <a:ext cx="3713819" cy="3713819"/>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2928D8-A496-472B-A0AD-8EFD6C55A398}">
      <dsp:nvSpPr>
        <dsp:cNvPr id="0" name=""/>
        <dsp:cNvSpPr/>
      </dsp:nvSpPr>
      <dsp:spPr>
        <a:xfrm>
          <a:off x="5426352" y="1529505"/>
          <a:ext cx="3475569" cy="3475199"/>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1600200">
            <a:lnSpc>
              <a:spcPct val="90000"/>
            </a:lnSpc>
            <a:spcBef>
              <a:spcPct val="0"/>
            </a:spcBef>
            <a:spcAft>
              <a:spcPct val="35000"/>
            </a:spcAft>
          </a:pPr>
          <a:r>
            <a:rPr lang="en-US" sz="3600" kern="1200" dirty="0" smtClean="0"/>
            <a:t>23%</a:t>
          </a:r>
          <a:endParaRPr lang="en-US" sz="3600" kern="1200" dirty="0" smtClean="0"/>
        </a:p>
        <a:p>
          <a:pPr lvl="0" algn="ctr" defTabSz="1600200">
            <a:lnSpc>
              <a:spcPct val="90000"/>
            </a:lnSpc>
            <a:spcBef>
              <a:spcPct val="0"/>
            </a:spcBef>
            <a:spcAft>
              <a:spcPct val="35000"/>
            </a:spcAft>
          </a:pPr>
          <a:r>
            <a:rPr lang="en-US" sz="1800" kern="1200" dirty="0" smtClean="0"/>
            <a:t>Feel comfortable assisting a patient with pre-travel medication consultation</a:t>
          </a:r>
          <a:endParaRPr lang="en-US" sz="1800" kern="1200" dirty="0"/>
        </a:p>
      </dsp:txBody>
      <dsp:txXfrm>
        <a:off x="5923208" y="2026056"/>
        <a:ext cx="2481857" cy="2482098"/>
      </dsp:txXfrm>
    </dsp:sp>
    <dsp:sp modelId="{C1299DCB-211E-4D79-8DF7-DE3877D78BA6}">
      <dsp:nvSpPr>
        <dsp:cNvPr id="0" name=""/>
        <dsp:cNvSpPr/>
      </dsp:nvSpPr>
      <dsp:spPr>
        <a:xfrm rot="2700000">
          <a:off x="1459622" y="1409869"/>
          <a:ext cx="3713819" cy="3713819"/>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4E5666-BF1E-4CE3-B5CF-C3B74204E988}">
      <dsp:nvSpPr>
        <dsp:cNvPr id="0" name=""/>
        <dsp:cNvSpPr/>
      </dsp:nvSpPr>
      <dsp:spPr>
        <a:xfrm>
          <a:off x="1578746" y="1529505"/>
          <a:ext cx="3475569" cy="3475199"/>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1600200">
            <a:lnSpc>
              <a:spcPct val="90000"/>
            </a:lnSpc>
            <a:spcBef>
              <a:spcPct val="0"/>
            </a:spcBef>
            <a:spcAft>
              <a:spcPct val="35000"/>
            </a:spcAft>
          </a:pPr>
          <a:r>
            <a:rPr lang="en-US" sz="3600" kern="1200" dirty="0" smtClean="0"/>
            <a:t>32%</a:t>
          </a:r>
          <a:endParaRPr lang="en-US" sz="3600" kern="1200" dirty="0" smtClean="0"/>
        </a:p>
        <a:p>
          <a:pPr lvl="0" algn="ctr" defTabSz="1600200">
            <a:lnSpc>
              <a:spcPct val="90000"/>
            </a:lnSpc>
            <a:spcBef>
              <a:spcPct val="0"/>
            </a:spcBef>
            <a:spcAft>
              <a:spcPct val="35000"/>
            </a:spcAft>
          </a:pPr>
          <a:r>
            <a:rPr lang="en-US" sz="1800" kern="1200" dirty="0" smtClean="0"/>
            <a:t>Were comfortable treating a patient who presents with travel-related symptoms</a:t>
          </a:r>
          <a:endParaRPr lang="en-US" sz="1800" kern="1200" dirty="0" smtClean="0"/>
        </a:p>
      </dsp:txBody>
      <dsp:txXfrm>
        <a:off x="2075603" y="2026056"/>
        <a:ext cx="2481857" cy="24820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AF8AF-5692-4A66-BFE9-013309A9FC44}">
      <dsp:nvSpPr>
        <dsp:cNvPr id="0" name=""/>
        <dsp:cNvSpPr/>
      </dsp:nvSpPr>
      <dsp:spPr>
        <a:xfrm>
          <a:off x="9150350" y="1405368"/>
          <a:ext cx="3722785" cy="37234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58B8C2-41C3-459D-90C1-6B17560FA374}">
      <dsp:nvSpPr>
        <dsp:cNvPr id="0" name=""/>
        <dsp:cNvSpPr/>
      </dsp:nvSpPr>
      <dsp:spPr>
        <a:xfrm>
          <a:off x="9273958" y="1529505"/>
          <a:ext cx="3475569" cy="3475199"/>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1600200">
            <a:lnSpc>
              <a:spcPct val="90000"/>
            </a:lnSpc>
            <a:spcBef>
              <a:spcPct val="0"/>
            </a:spcBef>
            <a:spcAft>
              <a:spcPct val="35000"/>
            </a:spcAft>
          </a:pPr>
          <a:r>
            <a:rPr lang="en-US" sz="3600" kern="1200" dirty="0" smtClean="0"/>
            <a:t>85%</a:t>
          </a:r>
          <a:endParaRPr lang="en-US" sz="3600" kern="1200" dirty="0" smtClean="0"/>
        </a:p>
        <a:p>
          <a:pPr lvl="0" algn="ctr" defTabSz="1600200">
            <a:lnSpc>
              <a:spcPct val="90000"/>
            </a:lnSpc>
            <a:spcBef>
              <a:spcPct val="0"/>
            </a:spcBef>
            <a:spcAft>
              <a:spcPct val="35000"/>
            </a:spcAft>
          </a:pPr>
          <a:r>
            <a:rPr lang="en-US" sz="1800" kern="1200" dirty="0" smtClean="0"/>
            <a:t>Would be interested in participating in a Global Health experience, time and funding permitting</a:t>
          </a:r>
          <a:endParaRPr lang="en-US" sz="1800" kern="1200" dirty="0"/>
        </a:p>
      </dsp:txBody>
      <dsp:txXfrm>
        <a:off x="9770814" y="2026056"/>
        <a:ext cx="2481857" cy="2482098"/>
      </dsp:txXfrm>
    </dsp:sp>
    <dsp:sp modelId="{3D439995-01B7-4F9F-AD80-BB311CC3DC88}">
      <dsp:nvSpPr>
        <dsp:cNvPr id="0" name=""/>
        <dsp:cNvSpPr/>
      </dsp:nvSpPr>
      <dsp:spPr>
        <a:xfrm rot="2700000">
          <a:off x="5307227" y="1409869"/>
          <a:ext cx="3713819" cy="3713819"/>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2928D8-A496-472B-A0AD-8EFD6C55A398}">
      <dsp:nvSpPr>
        <dsp:cNvPr id="0" name=""/>
        <dsp:cNvSpPr/>
      </dsp:nvSpPr>
      <dsp:spPr>
        <a:xfrm>
          <a:off x="5426352" y="1529505"/>
          <a:ext cx="3475569" cy="3475199"/>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1600200">
            <a:lnSpc>
              <a:spcPct val="90000"/>
            </a:lnSpc>
            <a:spcBef>
              <a:spcPct val="0"/>
            </a:spcBef>
            <a:spcAft>
              <a:spcPct val="35000"/>
            </a:spcAft>
          </a:pPr>
          <a:r>
            <a:rPr lang="en-US" sz="3600" kern="1200" dirty="0" smtClean="0"/>
            <a:t>79%</a:t>
          </a:r>
          <a:endParaRPr lang="en-US" sz="3600" kern="1200" dirty="0" smtClean="0"/>
        </a:p>
        <a:p>
          <a:pPr lvl="0" algn="ctr" defTabSz="1600200">
            <a:lnSpc>
              <a:spcPct val="90000"/>
            </a:lnSpc>
            <a:spcBef>
              <a:spcPct val="0"/>
            </a:spcBef>
            <a:spcAft>
              <a:spcPct val="35000"/>
            </a:spcAft>
          </a:pPr>
          <a:r>
            <a:rPr lang="en-US" sz="1800" kern="1200" dirty="0" smtClean="0"/>
            <a:t>Agree that a global health experience would improve their communication skills</a:t>
          </a:r>
          <a:endParaRPr lang="en-US" sz="1800" kern="1200" dirty="0"/>
        </a:p>
      </dsp:txBody>
      <dsp:txXfrm>
        <a:off x="5923208" y="2026056"/>
        <a:ext cx="2481857" cy="2482098"/>
      </dsp:txXfrm>
    </dsp:sp>
    <dsp:sp modelId="{C1299DCB-211E-4D79-8DF7-DE3877D78BA6}">
      <dsp:nvSpPr>
        <dsp:cNvPr id="0" name=""/>
        <dsp:cNvSpPr/>
      </dsp:nvSpPr>
      <dsp:spPr>
        <a:xfrm rot="2700000">
          <a:off x="1459622" y="1409869"/>
          <a:ext cx="3713819" cy="3713819"/>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4E5666-BF1E-4CE3-B5CF-C3B74204E988}">
      <dsp:nvSpPr>
        <dsp:cNvPr id="0" name=""/>
        <dsp:cNvSpPr/>
      </dsp:nvSpPr>
      <dsp:spPr>
        <a:xfrm>
          <a:off x="1578746" y="1529505"/>
          <a:ext cx="3475569" cy="3475199"/>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1600200">
            <a:lnSpc>
              <a:spcPct val="90000"/>
            </a:lnSpc>
            <a:spcBef>
              <a:spcPct val="0"/>
            </a:spcBef>
            <a:spcAft>
              <a:spcPct val="35000"/>
            </a:spcAft>
          </a:pPr>
          <a:r>
            <a:rPr lang="en-US" sz="3600" kern="1200" dirty="0" smtClean="0"/>
            <a:t>72%</a:t>
          </a:r>
          <a:endParaRPr lang="en-US" sz="3600" kern="1200" dirty="0" smtClean="0"/>
        </a:p>
        <a:p>
          <a:pPr lvl="0" algn="ctr" defTabSz="1600200">
            <a:lnSpc>
              <a:spcPct val="90000"/>
            </a:lnSpc>
            <a:spcBef>
              <a:spcPct val="0"/>
            </a:spcBef>
            <a:spcAft>
              <a:spcPct val="35000"/>
            </a:spcAft>
          </a:pPr>
          <a:r>
            <a:rPr lang="en-US" sz="1800" kern="1200" dirty="0" smtClean="0"/>
            <a:t>Believe that participating in an international experience would improve their physical exam skills</a:t>
          </a:r>
          <a:endParaRPr lang="en-US" sz="1800" kern="1200" dirty="0" smtClean="0"/>
        </a:p>
      </dsp:txBody>
      <dsp:txXfrm>
        <a:off x="2075603" y="2026056"/>
        <a:ext cx="2481857" cy="2482098"/>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58FB2D4D-F85C-0240-8AE3-37D2E9EBE03A}" type="datetimeFigureOut">
              <a:rPr lang="en-US" smtClean="0"/>
              <a:t>10/25/2017</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3046DBC7-609E-F542-9051-E50DA58BD099}" type="slidenum">
              <a:rPr lang="en-US" smtClean="0"/>
              <a:t>‹#›</a:t>
            </a:fld>
            <a:endParaRPr lang="en-US"/>
          </a:p>
        </p:txBody>
      </p:sp>
    </p:spTree>
    <p:extLst>
      <p:ext uri="{BB962C8B-B14F-4D97-AF65-F5344CB8AC3E}">
        <p14:creationId xmlns:p14="http://schemas.microsoft.com/office/powerpoint/2010/main" val="33896485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46DBC7-609E-F542-9051-E50DA58BD099}" type="slidenum">
              <a:rPr lang="en-US" smtClean="0"/>
              <a:t>1</a:t>
            </a:fld>
            <a:endParaRPr lang="en-US"/>
          </a:p>
        </p:txBody>
      </p:sp>
    </p:spTree>
    <p:extLst>
      <p:ext uri="{BB962C8B-B14F-4D97-AF65-F5344CB8AC3E}">
        <p14:creationId xmlns:p14="http://schemas.microsoft.com/office/powerpoint/2010/main" val="42039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99B772-97EF-5042-9D18-25A9CA496387}"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E175A-B276-214E-9728-14F430DAD678}" type="slidenum">
              <a:rPr lang="en-US" smtClean="0"/>
              <a:t>‹#›</a:t>
            </a:fld>
            <a:endParaRPr lang="en-US"/>
          </a:p>
        </p:txBody>
      </p:sp>
    </p:spTree>
    <p:extLst>
      <p:ext uri="{BB962C8B-B14F-4D97-AF65-F5344CB8AC3E}">
        <p14:creationId xmlns:p14="http://schemas.microsoft.com/office/powerpoint/2010/main" val="2956065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99B772-97EF-5042-9D18-25A9CA496387}"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E175A-B276-214E-9728-14F430DAD678}" type="slidenum">
              <a:rPr lang="en-US" smtClean="0"/>
              <a:t>‹#›</a:t>
            </a:fld>
            <a:endParaRPr lang="en-US"/>
          </a:p>
        </p:txBody>
      </p:sp>
    </p:spTree>
    <p:extLst>
      <p:ext uri="{BB962C8B-B14F-4D97-AF65-F5344CB8AC3E}">
        <p14:creationId xmlns:p14="http://schemas.microsoft.com/office/powerpoint/2010/main" val="2065751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99B772-97EF-5042-9D18-25A9CA496387}"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E175A-B276-214E-9728-14F430DAD678}" type="slidenum">
              <a:rPr lang="en-US" smtClean="0"/>
              <a:t>‹#›</a:t>
            </a:fld>
            <a:endParaRPr lang="en-US"/>
          </a:p>
        </p:txBody>
      </p:sp>
    </p:spTree>
    <p:extLst>
      <p:ext uri="{BB962C8B-B14F-4D97-AF65-F5344CB8AC3E}">
        <p14:creationId xmlns:p14="http://schemas.microsoft.com/office/powerpoint/2010/main" val="1989401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99B772-97EF-5042-9D18-25A9CA496387}"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E175A-B276-214E-9728-14F430DAD678}" type="slidenum">
              <a:rPr lang="en-US" smtClean="0"/>
              <a:t>‹#›</a:t>
            </a:fld>
            <a:endParaRPr lang="en-US"/>
          </a:p>
        </p:txBody>
      </p:sp>
    </p:spTree>
    <p:extLst>
      <p:ext uri="{BB962C8B-B14F-4D97-AF65-F5344CB8AC3E}">
        <p14:creationId xmlns:p14="http://schemas.microsoft.com/office/powerpoint/2010/main" val="2501991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99B772-97EF-5042-9D18-25A9CA496387}"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E175A-B276-214E-9728-14F430DAD678}" type="slidenum">
              <a:rPr lang="en-US" smtClean="0"/>
              <a:t>‹#›</a:t>
            </a:fld>
            <a:endParaRPr lang="en-US"/>
          </a:p>
        </p:txBody>
      </p:sp>
    </p:spTree>
    <p:extLst>
      <p:ext uri="{BB962C8B-B14F-4D97-AF65-F5344CB8AC3E}">
        <p14:creationId xmlns:p14="http://schemas.microsoft.com/office/powerpoint/2010/main" val="354834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99B772-97EF-5042-9D18-25A9CA496387}" type="datetimeFigureOut">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FE175A-B276-214E-9728-14F430DAD678}" type="slidenum">
              <a:rPr lang="en-US" smtClean="0"/>
              <a:t>‹#›</a:t>
            </a:fld>
            <a:endParaRPr lang="en-US"/>
          </a:p>
        </p:txBody>
      </p:sp>
    </p:spTree>
    <p:extLst>
      <p:ext uri="{BB962C8B-B14F-4D97-AF65-F5344CB8AC3E}">
        <p14:creationId xmlns:p14="http://schemas.microsoft.com/office/powerpoint/2010/main" val="290623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99B772-97EF-5042-9D18-25A9CA496387}" type="datetimeFigureOut">
              <a:rPr lang="en-US" smtClean="0"/>
              <a:t>10/25/2017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FE175A-B276-214E-9728-14F430DAD678}" type="slidenum">
              <a:rPr lang="en-US" smtClean="0"/>
              <a:t>‹#›</a:t>
            </a:fld>
            <a:endParaRPr lang="en-US"/>
          </a:p>
        </p:txBody>
      </p:sp>
    </p:spTree>
    <p:extLst>
      <p:ext uri="{BB962C8B-B14F-4D97-AF65-F5344CB8AC3E}">
        <p14:creationId xmlns:p14="http://schemas.microsoft.com/office/powerpoint/2010/main" val="3874438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99B772-97EF-5042-9D18-25A9CA496387}" type="datetimeFigureOut">
              <a:rPr lang="en-US" smtClean="0"/>
              <a:t>10/25/2017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FE175A-B276-214E-9728-14F430DAD678}" type="slidenum">
              <a:rPr lang="en-US" smtClean="0"/>
              <a:t>‹#›</a:t>
            </a:fld>
            <a:endParaRPr lang="en-US"/>
          </a:p>
        </p:txBody>
      </p:sp>
    </p:spTree>
    <p:extLst>
      <p:ext uri="{BB962C8B-B14F-4D97-AF65-F5344CB8AC3E}">
        <p14:creationId xmlns:p14="http://schemas.microsoft.com/office/powerpoint/2010/main" val="3953225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99B772-97EF-5042-9D18-25A9CA496387}" type="datetimeFigureOut">
              <a:rPr lang="en-US" smtClean="0"/>
              <a:t>10/25/2017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FE175A-B276-214E-9728-14F430DAD678}" type="slidenum">
              <a:rPr lang="en-US" smtClean="0"/>
              <a:t>‹#›</a:t>
            </a:fld>
            <a:endParaRPr lang="en-US"/>
          </a:p>
        </p:txBody>
      </p:sp>
    </p:spTree>
    <p:extLst>
      <p:ext uri="{BB962C8B-B14F-4D97-AF65-F5344CB8AC3E}">
        <p14:creationId xmlns:p14="http://schemas.microsoft.com/office/powerpoint/2010/main" val="2178178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99B772-97EF-5042-9D18-25A9CA496387}" type="datetimeFigureOut">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FE175A-B276-214E-9728-14F430DAD678}" type="slidenum">
              <a:rPr lang="en-US" smtClean="0"/>
              <a:t>‹#›</a:t>
            </a:fld>
            <a:endParaRPr lang="en-US"/>
          </a:p>
        </p:txBody>
      </p:sp>
    </p:spTree>
    <p:extLst>
      <p:ext uri="{BB962C8B-B14F-4D97-AF65-F5344CB8AC3E}">
        <p14:creationId xmlns:p14="http://schemas.microsoft.com/office/powerpoint/2010/main" val="1316843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99B772-97EF-5042-9D18-25A9CA496387}" type="datetimeFigureOut">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FE175A-B276-214E-9728-14F430DAD678}" type="slidenum">
              <a:rPr lang="en-US" smtClean="0"/>
              <a:t>‹#›</a:t>
            </a:fld>
            <a:endParaRPr lang="en-US"/>
          </a:p>
        </p:txBody>
      </p:sp>
    </p:spTree>
    <p:extLst>
      <p:ext uri="{BB962C8B-B14F-4D97-AF65-F5344CB8AC3E}">
        <p14:creationId xmlns:p14="http://schemas.microsoft.com/office/powerpoint/2010/main" val="2651145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1F99B772-97EF-5042-9D18-25A9CA496387}" type="datetimeFigureOut">
              <a:rPr lang="en-US" smtClean="0"/>
              <a:t>10/25/2017</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1AFE175A-B276-214E-9728-14F430DAD678}" type="slidenum">
              <a:rPr lang="en-US" smtClean="0"/>
              <a:t>‹#›</a:t>
            </a:fld>
            <a:endParaRPr lang="en-US"/>
          </a:p>
        </p:txBody>
      </p:sp>
    </p:spTree>
    <p:extLst>
      <p:ext uri="{BB962C8B-B14F-4D97-AF65-F5344CB8AC3E}">
        <p14:creationId xmlns:p14="http://schemas.microsoft.com/office/powerpoint/2010/main" val="27469708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219456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5.jpg"/><Relationship Id="rId18" Type="http://schemas.openxmlformats.org/officeDocument/2006/relationships/diagramColors" Target="../diagrams/colors2.xml"/><Relationship Id="rId3" Type="http://schemas.openxmlformats.org/officeDocument/2006/relationships/image" Target="../media/image1.png"/><Relationship Id="rId21" Type="http://schemas.openxmlformats.org/officeDocument/2006/relationships/diagramLayout" Target="../diagrams/layout3.xml"/><Relationship Id="rId7" Type="http://schemas.openxmlformats.org/officeDocument/2006/relationships/diagramData" Target="../diagrams/data1.xml"/><Relationship Id="rId12" Type="http://schemas.openxmlformats.org/officeDocument/2006/relationships/image" Target="../media/image4.jpg"/><Relationship Id="rId17" Type="http://schemas.openxmlformats.org/officeDocument/2006/relationships/diagramQuickStyle" Target="../diagrams/quickStyle2.xml"/><Relationship Id="rId2" Type="http://schemas.openxmlformats.org/officeDocument/2006/relationships/notesSlide" Target="../notesSlides/notesSlide1.xml"/><Relationship Id="rId16" Type="http://schemas.openxmlformats.org/officeDocument/2006/relationships/diagramLayout" Target="../diagrams/layout2.xml"/><Relationship Id="rId20" Type="http://schemas.openxmlformats.org/officeDocument/2006/relationships/diagramData" Target="../diagrams/data3.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1.xml"/><Relationship Id="rId24" Type="http://schemas.microsoft.com/office/2007/relationships/diagramDrawing" Target="../diagrams/drawing3.xml"/><Relationship Id="rId5" Type="http://schemas.openxmlformats.org/officeDocument/2006/relationships/image" Target="../media/image2.emf"/><Relationship Id="rId15" Type="http://schemas.openxmlformats.org/officeDocument/2006/relationships/diagramData" Target="../diagrams/data2.xml"/><Relationship Id="rId23" Type="http://schemas.openxmlformats.org/officeDocument/2006/relationships/diagramColors" Target="../diagrams/colors3.xml"/><Relationship Id="rId10" Type="http://schemas.openxmlformats.org/officeDocument/2006/relationships/diagramColors" Target="../diagrams/colors1.xml"/><Relationship Id="rId19" Type="http://schemas.microsoft.com/office/2007/relationships/diagramDrawing" Target="../diagrams/drawing2.xml"/><Relationship Id="rId4" Type="http://schemas.microsoft.com/office/2007/relationships/hdphoto" Target="../media/hdphoto1.wdp"/><Relationship Id="rId9" Type="http://schemas.openxmlformats.org/officeDocument/2006/relationships/diagramQuickStyle" Target="../diagrams/quickStyle1.xml"/><Relationship Id="rId14" Type="http://schemas.openxmlformats.org/officeDocument/2006/relationships/image" Target="../media/image6.jpg"/><Relationship Id="rId22"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7000"/>
            <a:duotone>
              <a:schemeClr val="accent2">
                <a:shade val="45000"/>
                <a:satMod val="135000"/>
              </a:schemeClr>
              <a:prstClr val="white"/>
            </a:duotone>
            <a:lum/>
            <a:extLst>
              <a:ext uri="{BEBA8EAE-BF5A-486C-A8C5-ECC9F3942E4B}">
                <a14:imgProps xmlns:a14="http://schemas.microsoft.com/office/drawing/2010/main">
                  <a14:imgLayer r:embed="rId4">
                    <a14:imgEffect>
                      <a14:colorTemperature colorTemp="6609"/>
                    </a14:imgEffect>
                    <a14:imgEffect>
                      <a14:saturation sat="0"/>
                    </a14:imgEffect>
                    <a14:imgEffect>
                      <a14:brightnessContrast contrast="-2000"/>
                    </a14:imgEffect>
                  </a14:imgLayer>
                </a14:imgProps>
              </a:ext>
            </a:extLst>
          </a:blip>
          <a:srcRect/>
          <a:stretch>
            <a:fillRect l="-26000" r="-26000"/>
          </a:stretch>
        </a:blipFill>
        <a:effectLst/>
      </p:bgPr>
    </p:bg>
    <p:spTree>
      <p:nvGrpSpPr>
        <p:cNvPr id="1" name=""/>
        <p:cNvGrpSpPr/>
        <p:nvPr/>
      </p:nvGrpSpPr>
      <p:grpSpPr>
        <a:xfrm>
          <a:off x="0" y="0"/>
          <a:ext cx="0" cy="0"/>
          <a:chOff x="0" y="0"/>
          <a:chExt cx="0" cy="0"/>
        </a:xfrm>
      </p:grpSpPr>
      <p:sp>
        <p:nvSpPr>
          <p:cNvPr id="28" name="TextBox 27"/>
          <p:cNvSpPr txBox="1"/>
          <p:nvPr/>
        </p:nvSpPr>
        <p:spPr>
          <a:xfrm>
            <a:off x="908113" y="390970"/>
            <a:ext cx="41533587" cy="4708981"/>
          </a:xfrm>
          <a:prstGeom prst="rect">
            <a:avLst/>
          </a:prstGeom>
          <a:noFill/>
        </p:spPr>
        <p:txBody>
          <a:bodyPr wrap="square" rtlCol="0">
            <a:spAutoFit/>
          </a:bodyPr>
          <a:lstStyle/>
          <a:p>
            <a:pPr algn="ctr"/>
            <a:r>
              <a:rPr lang="en-US" sz="9600" dirty="0">
                <a:latin typeface="Arial Bold" charset="0"/>
              </a:rPr>
              <a:t>Implementation of a Global Health Curriculum within </a:t>
            </a:r>
            <a:r>
              <a:rPr lang="en-US" sz="9600" dirty="0" smtClean="0">
                <a:latin typeface="Arial Bold" charset="0"/>
              </a:rPr>
              <a:t>the</a:t>
            </a:r>
          </a:p>
          <a:p>
            <a:pPr algn="ctr"/>
            <a:r>
              <a:rPr lang="en-US" sz="9600" dirty="0" smtClean="0">
                <a:latin typeface="Arial Bold" charset="0"/>
              </a:rPr>
              <a:t> </a:t>
            </a:r>
            <a:r>
              <a:rPr lang="en-US" sz="9600" dirty="0">
                <a:latin typeface="Arial Bold" charset="0"/>
              </a:rPr>
              <a:t>University of Alabama Family Residency </a:t>
            </a:r>
            <a:r>
              <a:rPr lang="en-US" sz="9600" dirty="0" smtClean="0">
                <a:latin typeface="Arial Bold" charset="0"/>
              </a:rPr>
              <a:t>Program</a:t>
            </a:r>
            <a:endParaRPr lang="en-US" sz="10000" b="1" dirty="0" smtClean="0">
              <a:solidFill>
                <a:schemeClr val="bg1">
                  <a:lumMod val="50000"/>
                </a:schemeClr>
              </a:solidFill>
              <a:latin typeface="Helvetica"/>
              <a:cs typeface="Helvetica"/>
            </a:endParaRPr>
          </a:p>
          <a:p>
            <a:pPr algn="ctr"/>
            <a:r>
              <a:rPr lang="en-US" sz="6000" b="1" dirty="0" smtClean="0">
                <a:solidFill>
                  <a:schemeClr val="bg1">
                    <a:lumMod val="50000"/>
                  </a:schemeClr>
                </a:solidFill>
                <a:latin typeface="Helvetica"/>
                <a:cs typeface="Helvetica"/>
              </a:rPr>
              <a:t>Natalie Kuijpers MD, Jane </a:t>
            </a:r>
            <a:r>
              <a:rPr lang="en-US" sz="6000" b="1" dirty="0" err="1" smtClean="0">
                <a:solidFill>
                  <a:schemeClr val="bg1">
                    <a:lumMod val="50000"/>
                  </a:schemeClr>
                </a:solidFill>
                <a:latin typeface="Helvetica"/>
                <a:cs typeface="Helvetica"/>
              </a:rPr>
              <a:t>Weida</a:t>
            </a:r>
            <a:r>
              <a:rPr lang="en-US" sz="6000" b="1" dirty="0" smtClean="0">
                <a:solidFill>
                  <a:schemeClr val="bg1">
                    <a:lumMod val="50000"/>
                  </a:schemeClr>
                </a:solidFill>
                <a:latin typeface="Helvetica"/>
                <a:cs typeface="Helvetica"/>
              </a:rPr>
              <a:t>, MD, Kathryn </a:t>
            </a:r>
            <a:r>
              <a:rPr lang="en-US" sz="6000" b="1" dirty="0" err="1" smtClean="0">
                <a:solidFill>
                  <a:schemeClr val="bg1">
                    <a:lumMod val="50000"/>
                  </a:schemeClr>
                </a:solidFill>
                <a:latin typeface="Helvetica"/>
                <a:cs typeface="Helvetica"/>
              </a:rPr>
              <a:t>Kouchi</a:t>
            </a:r>
            <a:endParaRPr lang="en-US" sz="6000" b="1" dirty="0" smtClean="0">
              <a:solidFill>
                <a:schemeClr val="bg1">
                  <a:lumMod val="50000"/>
                </a:schemeClr>
              </a:solidFill>
              <a:latin typeface="Helvetica"/>
              <a:cs typeface="Helvetica"/>
            </a:endParaRPr>
          </a:p>
          <a:p>
            <a:pPr algn="ctr"/>
            <a:r>
              <a:rPr lang="en-US" sz="4800" b="1" i="1" dirty="0" smtClean="0">
                <a:solidFill>
                  <a:schemeClr val="bg1">
                    <a:lumMod val="50000"/>
                  </a:schemeClr>
                </a:solidFill>
                <a:latin typeface="Helvetica"/>
                <a:cs typeface="Helvetica"/>
              </a:rPr>
              <a:t>The University of Alabama</a:t>
            </a:r>
            <a:endParaRPr lang="en-US" sz="4800" dirty="0">
              <a:solidFill>
                <a:schemeClr val="bg1">
                  <a:lumMod val="50000"/>
                </a:schemeClr>
              </a:solidFill>
              <a:latin typeface="Helvetica"/>
              <a:cs typeface="Helvetica"/>
            </a:endParaRPr>
          </a:p>
        </p:txBody>
      </p:sp>
      <p:sp>
        <p:nvSpPr>
          <p:cNvPr id="2" name="Rectangle 1"/>
          <p:cNvSpPr/>
          <p:nvPr/>
        </p:nvSpPr>
        <p:spPr>
          <a:xfrm>
            <a:off x="714609" y="6591036"/>
            <a:ext cx="10053033" cy="914400"/>
          </a:xfrm>
          <a:prstGeom prst="rect">
            <a:avLst/>
          </a:prstGeom>
          <a:solidFill>
            <a:srgbClr val="9C2334"/>
          </a:solidFill>
          <a:ln>
            <a:noFill/>
          </a:ln>
          <a:effectLst>
            <a:outerShdw blurRad="50800" dist="38100" dir="5400000" algn="t"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20" name="TextBox 19"/>
          <p:cNvSpPr txBox="1"/>
          <p:nvPr/>
        </p:nvSpPr>
        <p:spPr>
          <a:xfrm>
            <a:off x="1214776" y="6650376"/>
            <a:ext cx="9082794" cy="769441"/>
          </a:xfrm>
          <a:prstGeom prst="rect">
            <a:avLst/>
          </a:prstGeom>
          <a:noFill/>
          <a:ln>
            <a:noFill/>
          </a:ln>
        </p:spPr>
        <p:style>
          <a:lnRef idx="3">
            <a:schemeClr val="lt1"/>
          </a:lnRef>
          <a:fillRef idx="1">
            <a:schemeClr val="dk1"/>
          </a:fillRef>
          <a:effectRef idx="1">
            <a:schemeClr val="dk1"/>
          </a:effectRef>
          <a:fontRef idx="minor">
            <a:schemeClr val="lt1"/>
          </a:fontRef>
        </p:style>
        <p:txBody>
          <a:bodyPr wrap="square" rtlCol="0">
            <a:spAutoFit/>
          </a:bodyPr>
          <a:lstStyle/>
          <a:p>
            <a:r>
              <a:rPr lang="en-US" sz="4400" dirty="0" smtClean="0">
                <a:solidFill>
                  <a:schemeClr val="bg1"/>
                </a:solidFill>
                <a:latin typeface="Arial Bold" panose="020B0704020202020204" pitchFamily="34" charset="0"/>
                <a:cs typeface="Arial Bold" panose="020B0704020202020204" pitchFamily="34" charset="0"/>
              </a:rPr>
              <a:t>BACKGROUND</a:t>
            </a:r>
            <a:endParaRPr lang="en-US" sz="4400" dirty="0">
              <a:solidFill>
                <a:schemeClr val="bg1"/>
              </a:solidFill>
              <a:latin typeface="Arial Bold" panose="020B0704020202020204" pitchFamily="34" charset="0"/>
              <a:cs typeface="Arial Bold" panose="020B0704020202020204" pitchFamily="34" charset="0"/>
            </a:endParaRPr>
          </a:p>
        </p:txBody>
      </p:sp>
      <p:sp>
        <p:nvSpPr>
          <p:cNvPr id="26" name="TextBox 25"/>
          <p:cNvSpPr txBox="1"/>
          <p:nvPr/>
        </p:nvSpPr>
        <p:spPr>
          <a:xfrm>
            <a:off x="714609" y="7894425"/>
            <a:ext cx="9938478" cy="14403943"/>
          </a:xfrm>
          <a:prstGeom prst="rect">
            <a:avLst/>
          </a:prstGeom>
          <a:noFill/>
        </p:spPr>
        <p:txBody>
          <a:bodyPr wrap="square" rtlCol="0">
            <a:spAutoFit/>
          </a:bodyPr>
          <a:lstStyle/>
          <a:p>
            <a:pPr marL="457200" indent="-457200">
              <a:buFont typeface="Arial" charset="0"/>
              <a:buChar char="•"/>
            </a:pPr>
            <a:r>
              <a:rPr lang="en-CA" sz="3000" dirty="0">
                <a:solidFill>
                  <a:schemeClr val="accent6"/>
                </a:solidFill>
                <a:latin typeface="Arial" charset="0"/>
                <a:ea typeface="Arial" charset="0"/>
                <a:cs typeface="Arial" charset="0"/>
              </a:rPr>
              <a:t>Residents and medical students have participated in global health experiences for decades. More residents are acquiring international experiences, despite having inadequate guidance and support from accredited organizations and residency programs (1,2). </a:t>
            </a:r>
          </a:p>
          <a:p>
            <a:pPr marL="457200" indent="-457200">
              <a:buFont typeface="Arial" charset="0"/>
              <a:buChar char="•"/>
            </a:pPr>
            <a:endParaRPr lang="en-CA" sz="3000" dirty="0">
              <a:solidFill>
                <a:schemeClr val="accent6"/>
              </a:solidFill>
              <a:latin typeface="Arial" charset="0"/>
              <a:ea typeface="Arial" charset="0"/>
              <a:cs typeface="Arial" charset="0"/>
            </a:endParaRPr>
          </a:p>
          <a:p>
            <a:pPr marL="457200" indent="-457200">
              <a:buFont typeface="Arial" charset="0"/>
              <a:buChar char="•"/>
            </a:pPr>
            <a:r>
              <a:rPr lang="en-CA" sz="3000" dirty="0">
                <a:solidFill>
                  <a:schemeClr val="accent6"/>
                </a:solidFill>
                <a:latin typeface="Arial" charset="0"/>
                <a:ea typeface="Arial" charset="0"/>
                <a:cs typeface="Arial" charset="0"/>
              </a:rPr>
              <a:t>Although  54% of U.S Family practice residency programs have some form of global health curriculum, only 15.3% provided significant support (3). </a:t>
            </a:r>
            <a:endParaRPr lang="en-US" sz="3000" dirty="0" smtClean="0">
              <a:solidFill>
                <a:schemeClr val="accent6"/>
              </a:solidFill>
              <a:latin typeface="Arial" charset="0"/>
              <a:ea typeface="Arial" charset="0"/>
              <a:cs typeface="Arial" charset="0"/>
            </a:endParaRPr>
          </a:p>
          <a:p>
            <a:pPr marL="457200" indent="-457200">
              <a:buFont typeface="Arial" charset="0"/>
              <a:buChar char="•"/>
            </a:pPr>
            <a:endParaRPr lang="en-US" sz="3000" b="1" dirty="0">
              <a:solidFill>
                <a:schemeClr val="accent6"/>
              </a:solidFill>
              <a:latin typeface="Arial" charset="0"/>
              <a:cs typeface="Arial" charset="0"/>
            </a:endParaRPr>
          </a:p>
          <a:p>
            <a:pPr marL="457200" indent="-457200">
              <a:buFont typeface="Arial" charset="0"/>
              <a:buChar char="•"/>
            </a:pPr>
            <a:r>
              <a:rPr lang="en-CA" sz="3000" dirty="0" smtClean="0">
                <a:solidFill>
                  <a:schemeClr val="accent6"/>
                </a:solidFill>
                <a:latin typeface="Arial" charset="0"/>
              </a:rPr>
              <a:t>Medical </a:t>
            </a:r>
            <a:r>
              <a:rPr lang="en-CA" sz="3000" dirty="0">
                <a:solidFill>
                  <a:schemeClr val="accent6"/>
                </a:solidFill>
                <a:latin typeface="Arial" charset="0"/>
              </a:rPr>
              <a:t>students who have completed global health </a:t>
            </a:r>
            <a:r>
              <a:rPr lang="en-CA" sz="3000" dirty="0" smtClean="0">
                <a:solidFill>
                  <a:schemeClr val="accent6"/>
                </a:solidFill>
                <a:latin typeface="Arial" charset="0"/>
              </a:rPr>
              <a:t>experiences have been shown to (3,4,5</a:t>
            </a:r>
            <a:r>
              <a:rPr lang="en-CA" sz="3000" dirty="0" smtClean="0">
                <a:solidFill>
                  <a:schemeClr val="accent6"/>
                </a:solidFill>
                <a:latin typeface="Arial" charset="0"/>
              </a:rPr>
              <a:t>):</a:t>
            </a:r>
          </a:p>
          <a:p>
            <a:pPr marL="457200" indent="-457200">
              <a:buFont typeface="Arial" charset="0"/>
              <a:buChar char="•"/>
            </a:pPr>
            <a:endParaRPr lang="en-CA" sz="1500" dirty="0" smtClean="0">
              <a:solidFill>
                <a:schemeClr val="accent6"/>
              </a:solidFill>
              <a:latin typeface="Arial" charset="0"/>
            </a:endParaRPr>
          </a:p>
          <a:p>
            <a:pPr marL="1250950" indent="-457200">
              <a:buFont typeface="Arial" panose="020B0604020202020204" pitchFamily="34" charset="0"/>
              <a:buChar char="•"/>
            </a:pPr>
            <a:r>
              <a:rPr lang="en-CA" sz="3000" dirty="0" smtClean="0">
                <a:solidFill>
                  <a:schemeClr val="accent6"/>
                </a:solidFill>
                <a:latin typeface="Arial" charset="0"/>
              </a:rPr>
              <a:t>Have increased skills </a:t>
            </a:r>
            <a:r>
              <a:rPr lang="en-CA" sz="3000" dirty="0">
                <a:solidFill>
                  <a:schemeClr val="accent6"/>
                </a:solidFill>
                <a:latin typeface="Arial" charset="0"/>
              </a:rPr>
              <a:t>and </a:t>
            </a:r>
            <a:r>
              <a:rPr lang="en-CA" sz="3000" dirty="0" smtClean="0">
                <a:solidFill>
                  <a:schemeClr val="accent6"/>
                </a:solidFill>
                <a:latin typeface="Arial" charset="0"/>
              </a:rPr>
              <a:t>confidence</a:t>
            </a:r>
          </a:p>
          <a:p>
            <a:pPr marL="1250950" indent="-457200">
              <a:buFont typeface="Arial" panose="020B0604020202020204" pitchFamily="34" charset="0"/>
              <a:buChar char="•"/>
            </a:pPr>
            <a:endParaRPr lang="en-CA" sz="1500" dirty="0" smtClean="0">
              <a:solidFill>
                <a:schemeClr val="accent6"/>
              </a:solidFill>
              <a:latin typeface="Arial" charset="0"/>
            </a:endParaRPr>
          </a:p>
          <a:p>
            <a:pPr marL="1250950" indent="-457200">
              <a:buFont typeface="Arial" panose="020B0604020202020204" pitchFamily="34" charset="0"/>
              <a:buChar char="•"/>
            </a:pPr>
            <a:r>
              <a:rPr lang="en-CA" sz="3000" dirty="0" smtClean="0">
                <a:solidFill>
                  <a:schemeClr val="accent6"/>
                </a:solidFill>
                <a:latin typeface="Arial" charset="0"/>
              </a:rPr>
              <a:t>Have increased sensitivity </a:t>
            </a:r>
            <a:r>
              <a:rPr lang="en-CA" sz="3000" dirty="0">
                <a:solidFill>
                  <a:schemeClr val="accent6"/>
                </a:solidFill>
                <a:latin typeface="Arial" charset="0"/>
              </a:rPr>
              <a:t>to cost in health </a:t>
            </a:r>
            <a:r>
              <a:rPr lang="en-CA" sz="3000" dirty="0" smtClean="0">
                <a:solidFill>
                  <a:schemeClr val="accent6"/>
                </a:solidFill>
                <a:latin typeface="Arial" charset="0"/>
              </a:rPr>
              <a:t>care</a:t>
            </a:r>
          </a:p>
          <a:p>
            <a:pPr marL="1250950" indent="-457200">
              <a:buFont typeface="Arial" panose="020B0604020202020204" pitchFamily="34" charset="0"/>
              <a:buChar char="•"/>
            </a:pPr>
            <a:endParaRPr lang="en-CA" sz="1500" dirty="0" smtClean="0">
              <a:solidFill>
                <a:schemeClr val="accent6"/>
              </a:solidFill>
              <a:latin typeface="Arial" charset="0"/>
            </a:endParaRPr>
          </a:p>
          <a:p>
            <a:pPr marL="1250950" indent="-457200">
              <a:buFont typeface="Arial" panose="020B0604020202020204" pitchFamily="34" charset="0"/>
              <a:buChar char="•"/>
            </a:pPr>
            <a:r>
              <a:rPr lang="en-CA" sz="3000" dirty="0" smtClean="0">
                <a:solidFill>
                  <a:schemeClr val="accent6"/>
                </a:solidFill>
                <a:latin typeface="Arial" charset="0"/>
              </a:rPr>
              <a:t>Have greater </a:t>
            </a:r>
            <a:r>
              <a:rPr lang="en-CA" sz="3000" dirty="0">
                <a:solidFill>
                  <a:schemeClr val="accent6"/>
                </a:solidFill>
                <a:latin typeface="Arial" charset="0"/>
              </a:rPr>
              <a:t>appreciation for cross-cultural communication </a:t>
            </a:r>
            <a:r>
              <a:rPr lang="en-CA" sz="3000" dirty="0" smtClean="0">
                <a:solidFill>
                  <a:schemeClr val="accent6"/>
                </a:solidFill>
                <a:latin typeface="Arial" charset="0"/>
              </a:rPr>
              <a:t> </a:t>
            </a:r>
            <a:endParaRPr lang="en-CA" sz="3000" dirty="0" smtClean="0">
              <a:solidFill>
                <a:schemeClr val="accent6"/>
              </a:solidFill>
              <a:latin typeface="Arial" charset="0"/>
            </a:endParaRPr>
          </a:p>
          <a:p>
            <a:pPr marL="1250950" indent="-457200">
              <a:buFont typeface="Arial" panose="020B0604020202020204" pitchFamily="34" charset="0"/>
              <a:buChar char="•"/>
            </a:pPr>
            <a:endParaRPr lang="en-CA" sz="1500" dirty="0" smtClean="0">
              <a:solidFill>
                <a:schemeClr val="accent6"/>
              </a:solidFill>
              <a:latin typeface="Arial" charset="0"/>
            </a:endParaRPr>
          </a:p>
          <a:p>
            <a:pPr marL="1250950" indent="-457200">
              <a:buFont typeface="Arial" panose="020B0604020202020204" pitchFamily="34" charset="0"/>
              <a:buChar char="•"/>
            </a:pPr>
            <a:r>
              <a:rPr lang="en-CA" sz="3000" dirty="0" smtClean="0">
                <a:solidFill>
                  <a:schemeClr val="accent6"/>
                </a:solidFill>
                <a:latin typeface="Arial" charset="0"/>
              </a:rPr>
              <a:t>Perform better </a:t>
            </a:r>
            <a:r>
              <a:rPr lang="en-CA" sz="3000" dirty="0">
                <a:solidFill>
                  <a:schemeClr val="accent6"/>
                </a:solidFill>
                <a:latin typeface="Arial" charset="0"/>
              </a:rPr>
              <a:t>on their licensing </a:t>
            </a:r>
            <a:r>
              <a:rPr lang="en-CA" sz="3000" dirty="0" smtClean="0">
                <a:solidFill>
                  <a:schemeClr val="accent6"/>
                </a:solidFill>
                <a:latin typeface="Arial" charset="0"/>
              </a:rPr>
              <a:t>exams</a:t>
            </a:r>
          </a:p>
          <a:p>
            <a:pPr marL="1250950" indent="-457200">
              <a:buFont typeface="Arial" panose="020B0604020202020204" pitchFamily="34" charset="0"/>
              <a:buChar char="•"/>
            </a:pPr>
            <a:endParaRPr lang="en-CA" sz="1500" dirty="0" smtClean="0">
              <a:solidFill>
                <a:schemeClr val="accent6"/>
              </a:solidFill>
              <a:latin typeface="Arial" charset="0"/>
            </a:endParaRPr>
          </a:p>
          <a:p>
            <a:pPr marL="1250950" indent="-457200">
              <a:buFont typeface="Arial" panose="020B0604020202020204" pitchFamily="34" charset="0"/>
              <a:buChar char="•"/>
            </a:pPr>
            <a:r>
              <a:rPr lang="en-CA" sz="3000" dirty="0" smtClean="0">
                <a:solidFill>
                  <a:schemeClr val="accent6"/>
                </a:solidFill>
                <a:latin typeface="Arial" charset="0"/>
              </a:rPr>
              <a:t>Express more </a:t>
            </a:r>
            <a:r>
              <a:rPr lang="en-CA" sz="3000" dirty="0">
                <a:solidFill>
                  <a:schemeClr val="accent6"/>
                </a:solidFill>
                <a:latin typeface="Arial" charset="0"/>
              </a:rPr>
              <a:t>interest in primary </a:t>
            </a:r>
            <a:r>
              <a:rPr lang="en-CA" sz="3000" dirty="0" smtClean="0">
                <a:solidFill>
                  <a:schemeClr val="accent6"/>
                </a:solidFill>
                <a:latin typeface="Arial" charset="0"/>
              </a:rPr>
              <a:t>care</a:t>
            </a:r>
          </a:p>
          <a:p>
            <a:pPr marL="1250950" indent="-457200">
              <a:buFont typeface="Arial" panose="020B0604020202020204" pitchFamily="34" charset="0"/>
              <a:buChar char="•"/>
            </a:pPr>
            <a:endParaRPr lang="en-CA" sz="1500" dirty="0" smtClean="0">
              <a:solidFill>
                <a:schemeClr val="accent6"/>
              </a:solidFill>
              <a:latin typeface="Arial" charset="0"/>
            </a:endParaRPr>
          </a:p>
          <a:p>
            <a:pPr marL="1250950" indent="-457200">
              <a:buFont typeface="Arial" panose="020B0604020202020204" pitchFamily="34" charset="0"/>
              <a:buChar char="•"/>
            </a:pPr>
            <a:r>
              <a:rPr lang="en-CA" sz="3000" dirty="0" smtClean="0">
                <a:solidFill>
                  <a:schemeClr val="accent6"/>
                </a:solidFill>
                <a:latin typeface="Arial" charset="0"/>
              </a:rPr>
              <a:t>Have a </a:t>
            </a:r>
            <a:r>
              <a:rPr lang="en-CA" sz="3000" dirty="0">
                <a:solidFill>
                  <a:schemeClr val="accent6"/>
                </a:solidFill>
                <a:latin typeface="Arial" charset="0"/>
              </a:rPr>
              <a:t>better understanding of socio-economic factors in health </a:t>
            </a:r>
            <a:endParaRPr lang="en-CA" sz="3000" dirty="0" smtClean="0">
              <a:solidFill>
                <a:schemeClr val="accent6"/>
              </a:solidFill>
              <a:latin typeface="Arial" charset="0"/>
            </a:endParaRPr>
          </a:p>
          <a:p>
            <a:pPr marL="1250950" indent="-457200">
              <a:buFont typeface="Arial" panose="020B0604020202020204" pitchFamily="34" charset="0"/>
              <a:buChar char="•"/>
            </a:pPr>
            <a:endParaRPr lang="en-CA" sz="1500" dirty="0" smtClean="0">
              <a:solidFill>
                <a:schemeClr val="accent6"/>
              </a:solidFill>
              <a:latin typeface="Arial" charset="0"/>
            </a:endParaRPr>
          </a:p>
          <a:p>
            <a:pPr marL="1250950" indent="-457200">
              <a:buFont typeface="Arial" panose="020B0604020202020204" pitchFamily="34" charset="0"/>
              <a:buChar char="•"/>
            </a:pPr>
            <a:r>
              <a:rPr lang="en-CA" sz="3000" dirty="0" smtClean="0">
                <a:solidFill>
                  <a:schemeClr val="accent6"/>
                </a:solidFill>
                <a:latin typeface="Arial" charset="0"/>
              </a:rPr>
              <a:t>Report positive experiences </a:t>
            </a:r>
            <a:endParaRPr lang="en-CA" sz="3000" dirty="0" smtClean="0">
              <a:solidFill>
                <a:schemeClr val="accent6"/>
              </a:solidFill>
              <a:latin typeface="Arial" charset="0"/>
            </a:endParaRPr>
          </a:p>
          <a:p>
            <a:pPr marL="1250950" indent="-457200">
              <a:buFont typeface="Arial" panose="020B0604020202020204" pitchFamily="34" charset="0"/>
              <a:buChar char="•"/>
            </a:pPr>
            <a:endParaRPr lang="en-CA" sz="1500" dirty="0" smtClean="0">
              <a:solidFill>
                <a:schemeClr val="accent6"/>
              </a:solidFill>
              <a:latin typeface="Arial" charset="0"/>
            </a:endParaRPr>
          </a:p>
          <a:p>
            <a:pPr marL="1250950" indent="-457200">
              <a:buFont typeface="Arial" panose="020B0604020202020204" pitchFamily="34" charset="0"/>
              <a:buChar char="•"/>
            </a:pPr>
            <a:r>
              <a:rPr lang="en-CA" sz="3000" dirty="0" smtClean="0">
                <a:solidFill>
                  <a:schemeClr val="accent6"/>
                </a:solidFill>
                <a:latin typeface="Arial" charset="0"/>
              </a:rPr>
              <a:t>Recommend an </a:t>
            </a:r>
            <a:r>
              <a:rPr lang="en-CA" sz="3000" dirty="0">
                <a:solidFill>
                  <a:schemeClr val="accent6"/>
                </a:solidFill>
                <a:latin typeface="Arial" charset="0"/>
              </a:rPr>
              <a:t>experience to </a:t>
            </a:r>
            <a:r>
              <a:rPr lang="en-CA" sz="3000" dirty="0" smtClean="0">
                <a:solidFill>
                  <a:schemeClr val="accent6"/>
                </a:solidFill>
                <a:latin typeface="Arial" charset="0"/>
              </a:rPr>
              <a:t>others</a:t>
            </a:r>
          </a:p>
          <a:p>
            <a:endParaRPr lang="en-CA" sz="3000" dirty="0">
              <a:solidFill>
                <a:schemeClr val="accent6"/>
              </a:solidFill>
              <a:latin typeface="Arial" charset="0"/>
            </a:endParaRPr>
          </a:p>
          <a:p>
            <a:pPr marL="457200" indent="-457200">
              <a:buFont typeface="Arial" charset="0"/>
              <a:buChar char="•"/>
            </a:pPr>
            <a:r>
              <a:rPr lang="en-CA" sz="3000" dirty="0">
                <a:solidFill>
                  <a:schemeClr val="accent6"/>
                </a:solidFill>
                <a:latin typeface="Arial" charset="0"/>
              </a:rPr>
              <a:t>A committee at UAFMR has been formed to develop and implement a global health curriculum which began in July </a:t>
            </a:r>
            <a:r>
              <a:rPr lang="en-CA" sz="3000" dirty="0" smtClean="0">
                <a:solidFill>
                  <a:schemeClr val="accent6"/>
                </a:solidFill>
                <a:latin typeface="Arial" charset="0"/>
              </a:rPr>
              <a:t>2017.</a:t>
            </a:r>
            <a:endParaRPr lang="en-CA" sz="3000" dirty="0" smtClean="0">
              <a:solidFill>
                <a:schemeClr val="accent6"/>
              </a:solidFill>
              <a:latin typeface="Arial" charset="0"/>
            </a:endParaRPr>
          </a:p>
          <a:p>
            <a:endParaRPr lang="en-CA" sz="3000" dirty="0" smtClean="0">
              <a:solidFill>
                <a:schemeClr val="accent6"/>
              </a:solidFill>
              <a:latin typeface="Arial" charset="0"/>
            </a:endParaRPr>
          </a:p>
        </p:txBody>
      </p:sp>
      <p:sp>
        <p:nvSpPr>
          <p:cNvPr id="30" name="TextBox 29"/>
          <p:cNvSpPr txBox="1"/>
          <p:nvPr/>
        </p:nvSpPr>
        <p:spPr>
          <a:xfrm>
            <a:off x="600054" y="24333062"/>
            <a:ext cx="10053033" cy="2862322"/>
          </a:xfrm>
          <a:prstGeom prst="rect">
            <a:avLst/>
          </a:prstGeom>
          <a:noFill/>
          <a:ln>
            <a:noFill/>
          </a:ln>
        </p:spPr>
        <p:txBody>
          <a:bodyPr wrap="square" rtlCol="0">
            <a:spAutoFit/>
          </a:bodyPr>
          <a:lstStyle/>
          <a:p>
            <a:r>
              <a:rPr lang="en-CA" sz="3000" dirty="0" smtClean="0">
                <a:solidFill>
                  <a:schemeClr val="accent6"/>
                </a:solidFill>
                <a:latin typeface="Arial" charset="0"/>
              </a:rPr>
              <a:t>The </a:t>
            </a:r>
            <a:r>
              <a:rPr lang="en-CA" sz="3000" dirty="0">
                <a:solidFill>
                  <a:schemeClr val="accent6"/>
                </a:solidFill>
                <a:latin typeface="Arial" charset="0"/>
              </a:rPr>
              <a:t>purpose of this study was to assess resident and medical student perceptions of :</a:t>
            </a:r>
          </a:p>
          <a:p>
            <a:endParaRPr lang="en-CA" sz="3000" dirty="0">
              <a:solidFill>
                <a:schemeClr val="accent6"/>
              </a:solidFill>
              <a:latin typeface="Arial" charset="0"/>
            </a:endParaRPr>
          </a:p>
          <a:p>
            <a:pPr marL="514350" indent="-514350">
              <a:buAutoNum type="arabicPeriod"/>
            </a:pPr>
            <a:r>
              <a:rPr lang="en-CA" sz="3000" dirty="0">
                <a:solidFill>
                  <a:schemeClr val="accent6"/>
                </a:solidFill>
                <a:latin typeface="Arial" charset="0"/>
              </a:rPr>
              <a:t>The need for a formal global health curriculum.</a:t>
            </a:r>
          </a:p>
          <a:p>
            <a:r>
              <a:rPr lang="en-CA" sz="3000" dirty="0">
                <a:solidFill>
                  <a:schemeClr val="accent6"/>
                </a:solidFill>
                <a:latin typeface="Arial" charset="0"/>
              </a:rPr>
              <a:t> </a:t>
            </a:r>
          </a:p>
          <a:p>
            <a:r>
              <a:rPr lang="en-CA" sz="3000" dirty="0">
                <a:solidFill>
                  <a:schemeClr val="accent6"/>
                </a:solidFill>
                <a:latin typeface="Arial" charset="0"/>
              </a:rPr>
              <a:t>2. The benefits of global health to their future practices. </a:t>
            </a:r>
            <a:endParaRPr lang="en-US" sz="3000" dirty="0">
              <a:solidFill>
                <a:schemeClr val="accent6"/>
              </a:solidFill>
              <a:latin typeface="Verdana"/>
              <a:cs typeface="Verdana"/>
            </a:endParaRPr>
          </a:p>
        </p:txBody>
      </p:sp>
      <p:sp>
        <p:nvSpPr>
          <p:cNvPr id="65" name="TextBox 64"/>
          <p:cNvSpPr txBox="1"/>
          <p:nvPr/>
        </p:nvSpPr>
        <p:spPr>
          <a:xfrm>
            <a:off x="21742204" y="16266326"/>
            <a:ext cx="10288486" cy="2400657"/>
          </a:xfrm>
          <a:prstGeom prst="rect">
            <a:avLst/>
          </a:prstGeom>
          <a:noFill/>
        </p:spPr>
        <p:txBody>
          <a:bodyPr wrap="square" rtlCol="0">
            <a:spAutoFit/>
          </a:bodyPr>
          <a:lstStyle/>
          <a:p>
            <a:pPr marL="457200" indent="-457200">
              <a:buFont typeface="Arial" charset="0"/>
              <a:buChar char="•"/>
            </a:pPr>
            <a:r>
              <a:rPr lang="en-US" sz="3000" dirty="0">
                <a:solidFill>
                  <a:schemeClr val="accent6"/>
                </a:solidFill>
                <a:latin typeface="Arial" charset="0"/>
              </a:rPr>
              <a:t>Descriptive analyses were performed. </a:t>
            </a:r>
          </a:p>
          <a:p>
            <a:pPr marL="457200" indent="-457200">
              <a:buFont typeface="Arial" charset="0"/>
              <a:buChar char="•"/>
            </a:pPr>
            <a:r>
              <a:rPr lang="en-US" sz="3000" dirty="0">
                <a:solidFill>
                  <a:schemeClr val="accent6"/>
                </a:solidFill>
                <a:latin typeface="Arial" charset="0"/>
              </a:rPr>
              <a:t>Cronbach’s alpha for the 8 statements was .839, indicting internal consistency. </a:t>
            </a:r>
          </a:p>
          <a:p>
            <a:pPr marL="457200" indent="-457200">
              <a:buFont typeface="Arial" charset="0"/>
              <a:buChar char="•"/>
            </a:pPr>
            <a:r>
              <a:rPr lang="en-US" sz="3000" dirty="0">
                <a:solidFill>
                  <a:schemeClr val="accent6"/>
                </a:solidFill>
                <a:latin typeface="Arial" charset="0"/>
              </a:rPr>
              <a:t> Approximately 47% of respondents (</a:t>
            </a:r>
            <a:r>
              <a:rPr lang="en-US" sz="3000" i="1" dirty="0">
                <a:solidFill>
                  <a:schemeClr val="accent6"/>
                </a:solidFill>
                <a:latin typeface="Arial" charset="0"/>
              </a:rPr>
              <a:t>n</a:t>
            </a:r>
            <a:r>
              <a:rPr lang="en-US" sz="3000" dirty="0">
                <a:solidFill>
                  <a:schemeClr val="accent6"/>
                </a:solidFill>
                <a:latin typeface="Arial" charset="0"/>
              </a:rPr>
              <a:t>=47) had previous experiences in global </a:t>
            </a:r>
            <a:r>
              <a:rPr lang="en-US" sz="3000" dirty="0" smtClean="0">
                <a:solidFill>
                  <a:schemeClr val="accent6"/>
                </a:solidFill>
                <a:latin typeface="Arial" charset="0"/>
              </a:rPr>
              <a:t>health.</a:t>
            </a:r>
          </a:p>
        </p:txBody>
      </p:sp>
      <p:sp>
        <p:nvSpPr>
          <p:cNvPr id="4" name="TextBox 3"/>
          <p:cNvSpPr txBox="1"/>
          <p:nvPr/>
        </p:nvSpPr>
        <p:spPr>
          <a:xfrm>
            <a:off x="6921625" y="-190509"/>
            <a:ext cx="184666" cy="1415772"/>
          </a:xfrm>
          <a:prstGeom prst="rect">
            <a:avLst/>
          </a:prstGeom>
          <a:noFill/>
        </p:spPr>
        <p:txBody>
          <a:bodyPr wrap="none" rtlCol="0">
            <a:spAutoFit/>
          </a:bodyPr>
          <a:lstStyle/>
          <a:p>
            <a:endParaRPr lang="en-US" dirty="0"/>
          </a:p>
        </p:txBody>
      </p:sp>
      <p:sp>
        <p:nvSpPr>
          <p:cNvPr id="29" name="Rectangle 28"/>
          <p:cNvSpPr/>
          <p:nvPr/>
        </p:nvSpPr>
        <p:spPr>
          <a:xfrm>
            <a:off x="33149052" y="26784893"/>
            <a:ext cx="10053033" cy="928369"/>
          </a:xfrm>
          <a:prstGeom prst="rect">
            <a:avLst/>
          </a:prstGeom>
          <a:solidFill>
            <a:srgbClr val="9C2334"/>
          </a:solidFill>
          <a:ln>
            <a:noFill/>
          </a:ln>
          <a:effectLst>
            <a:outerShdw blurRad="50800" dist="38100" dir="5400000" algn="t"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rtlCol="0" anchor="ctr"/>
          <a:lstStyle/>
          <a:p>
            <a:pPr algn="ctr"/>
            <a:endParaRPr lang="en-US">
              <a:solidFill>
                <a:schemeClr val="lt1"/>
              </a:solidFill>
            </a:endParaRPr>
          </a:p>
        </p:txBody>
      </p:sp>
      <p:sp>
        <p:nvSpPr>
          <p:cNvPr id="35" name="TextBox 34"/>
          <p:cNvSpPr txBox="1"/>
          <p:nvPr/>
        </p:nvSpPr>
        <p:spPr>
          <a:xfrm>
            <a:off x="33533984" y="26858479"/>
            <a:ext cx="9082794" cy="781196"/>
          </a:xfrm>
          <a:prstGeom prst="rect">
            <a:avLst/>
          </a:prstGeom>
          <a:solidFill>
            <a:srgbClr val="9C2334"/>
          </a:solidFill>
          <a:ln>
            <a:noFill/>
          </a:ln>
          <a:effectLst/>
        </p:spPr>
        <p:style>
          <a:lnRef idx="3">
            <a:schemeClr val="lt1"/>
          </a:lnRef>
          <a:fillRef idx="1">
            <a:schemeClr val="dk1"/>
          </a:fillRef>
          <a:effectRef idx="1">
            <a:schemeClr val="dk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sz="4400" dirty="0">
                <a:solidFill>
                  <a:schemeClr val="bg1"/>
                </a:solidFill>
                <a:latin typeface="Arial Bold" panose="020B0704020202020204" pitchFamily="34" charset="0"/>
                <a:cs typeface="Arial Bold" panose="020B0704020202020204" pitchFamily="34" charset="0"/>
              </a:rPr>
              <a:t>REFERENCES</a:t>
            </a:r>
          </a:p>
        </p:txBody>
      </p:sp>
      <p:sp>
        <p:nvSpPr>
          <p:cNvPr id="71" name="Rectangle 70"/>
          <p:cNvSpPr/>
          <p:nvPr/>
        </p:nvSpPr>
        <p:spPr>
          <a:xfrm>
            <a:off x="657331" y="22964931"/>
            <a:ext cx="10053033" cy="914400"/>
          </a:xfrm>
          <a:prstGeom prst="rect">
            <a:avLst/>
          </a:prstGeom>
          <a:solidFill>
            <a:srgbClr val="9C2334"/>
          </a:solidFill>
          <a:ln>
            <a:noFill/>
          </a:ln>
          <a:effectLst>
            <a:outerShdw blurRad="50800" dist="38100" dir="5400000" algn="t"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rtlCol="0" anchor="ctr"/>
          <a:lstStyle/>
          <a:p>
            <a:r>
              <a:rPr lang="en-US" sz="4400" dirty="0" smtClean="0">
                <a:latin typeface="Arial Bold" panose="020B0704020202020204" pitchFamily="34" charset="0"/>
                <a:cs typeface="Arial Bold" panose="020B0704020202020204" pitchFamily="34" charset="0"/>
              </a:rPr>
              <a:t>    OBJECTIVES</a:t>
            </a:r>
            <a:endParaRPr lang="en-US" sz="4400" dirty="0">
              <a:latin typeface="Arial Bold" panose="020B0704020202020204" pitchFamily="34" charset="0"/>
              <a:cs typeface="Arial Bold" panose="020B0704020202020204" pitchFamily="34" charset="0"/>
            </a:endParaRPr>
          </a:p>
        </p:txBody>
      </p:sp>
      <p:sp>
        <p:nvSpPr>
          <p:cNvPr id="75" name="Rectangle 74"/>
          <p:cNvSpPr/>
          <p:nvPr/>
        </p:nvSpPr>
        <p:spPr>
          <a:xfrm>
            <a:off x="21826065" y="15202139"/>
            <a:ext cx="10053033" cy="914400"/>
          </a:xfrm>
          <a:prstGeom prst="rect">
            <a:avLst/>
          </a:prstGeom>
          <a:solidFill>
            <a:srgbClr val="9C2334"/>
          </a:solidFill>
          <a:ln>
            <a:noFill/>
          </a:ln>
          <a:effectLst>
            <a:outerShdw blurRad="50800" dist="38100" dir="5400000" algn="t"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76" name="TextBox 75"/>
          <p:cNvSpPr txBox="1"/>
          <p:nvPr/>
        </p:nvSpPr>
        <p:spPr>
          <a:xfrm>
            <a:off x="22326232" y="15261479"/>
            <a:ext cx="9082794" cy="769441"/>
          </a:xfrm>
          <a:prstGeom prst="rect">
            <a:avLst/>
          </a:prstGeom>
          <a:noFill/>
          <a:ln>
            <a:noFill/>
          </a:ln>
        </p:spPr>
        <p:style>
          <a:lnRef idx="3">
            <a:schemeClr val="lt1"/>
          </a:lnRef>
          <a:fillRef idx="1">
            <a:schemeClr val="dk1"/>
          </a:fillRef>
          <a:effectRef idx="1">
            <a:schemeClr val="dk1"/>
          </a:effectRef>
          <a:fontRef idx="minor">
            <a:schemeClr val="lt1"/>
          </a:fontRef>
        </p:style>
        <p:txBody>
          <a:bodyPr wrap="square" rtlCol="0">
            <a:spAutoFit/>
          </a:bodyPr>
          <a:lstStyle/>
          <a:p>
            <a:r>
              <a:rPr lang="en-US" sz="4400" dirty="0" smtClean="0">
                <a:solidFill>
                  <a:schemeClr val="bg1"/>
                </a:solidFill>
                <a:latin typeface="Arial Bold" panose="020B0704020202020204" pitchFamily="34" charset="0"/>
                <a:cs typeface="Arial Bold" panose="020B0704020202020204" pitchFamily="34" charset="0"/>
              </a:rPr>
              <a:t>RESULTS</a:t>
            </a:r>
            <a:endParaRPr lang="en-US" sz="4400" dirty="0">
              <a:solidFill>
                <a:schemeClr val="bg1"/>
              </a:solidFill>
              <a:latin typeface="Arial Bold" panose="020B0704020202020204" pitchFamily="34" charset="0"/>
              <a:cs typeface="Arial Bold" panose="020B0704020202020204" pitchFamily="34" charset="0"/>
            </a:endParaRPr>
          </a:p>
        </p:txBody>
      </p:sp>
      <p:sp>
        <p:nvSpPr>
          <p:cNvPr id="77" name="Rectangle 76"/>
          <p:cNvSpPr/>
          <p:nvPr/>
        </p:nvSpPr>
        <p:spPr>
          <a:xfrm>
            <a:off x="33066773" y="15202139"/>
            <a:ext cx="10053033" cy="914400"/>
          </a:xfrm>
          <a:prstGeom prst="rect">
            <a:avLst/>
          </a:prstGeom>
          <a:solidFill>
            <a:srgbClr val="9C2334"/>
          </a:solidFill>
          <a:ln>
            <a:noFill/>
          </a:ln>
          <a:effectLst>
            <a:outerShdw blurRad="50800" dist="38100" dir="5400000" algn="t"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78" name="TextBox 77"/>
          <p:cNvSpPr txBox="1"/>
          <p:nvPr/>
        </p:nvSpPr>
        <p:spPr>
          <a:xfrm>
            <a:off x="33566940" y="15261479"/>
            <a:ext cx="9082794" cy="769441"/>
          </a:xfrm>
          <a:prstGeom prst="rect">
            <a:avLst/>
          </a:prstGeom>
          <a:noFill/>
          <a:ln>
            <a:noFill/>
          </a:ln>
        </p:spPr>
        <p:style>
          <a:lnRef idx="3">
            <a:schemeClr val="lt1"/>
          </a:lnRef>
          <a:fillRef idx="1">
            <a:schemeClr val="dk1"/>
          </a:fillRef>
          <a:effectRef idx="1">
            <a:schemeClr val="dk1"/>
          </a:effectRef>
          <a:fontRef idx="minor">
            <a:schemeClr val="lt1"/>
          </a:fontRef>
        </p:style>
        <p:txBody>
          <a:bodyPr wrap="square" rtlCol="0">
            <a:spAutoFit/>
          </a:bodyPr>
          <a:lstStyle/>
          <a:p>
            <a:r>
              <a:rPr lang="en-US" sz="4400" dirty="0" smtClean="0">
                <a:solidFill>
                  <a:schemeClr val="bg1"/>
                </a:solidFill>
                <a:latin typeface="Arial Bold" panose="020B0704020202020204" pitchFamily="34" charset="0"/>
                <a:cs typeface="Arial Bold" panose="020B0704020202020204" pitchFamily="34" charset="0"/>
              </a:rPr>
              <a:t>CONCLUSIONS </a:t>
            </a:r>
            <a:endParaRPr lang="en-US" sz="4400" dirty="0">
              <a:solidFill>
                <a:schemeClr val="bg1"/>
              </a:solidFill>
              <a:latin typeface="Arial Bold" panose="020B0704020202020204" pitchFamily="34" charset="0"/>
              <a:cs typeface="Arial Bold" panose="020B0704020202020204" pitchFamily="34" charset="0"/>
            </a:endParaRPr>
          </a:p>
        </p:txBody>
      </p:sp>
      <p:sp>
        <p:nvSpPr>
          <p:cNvPr id="79" name="Rectangle 78"/>
          <p:cNvSpPr/>
          <p:nvPr/>
        </p:nvSpPr>
        <p:spPr>
          <a:xfrm>
            <a:off x="33149051" y="22689515"/>
            <a:ext cx="10053033" cy="914400"/>
          </a:xfrm>
          <a:prstGeom prst="rect">
            <a:avLst/>
          </a:prstGeom>
          <a:solidFill>
            <a:srgbClr val="9C2334"/>
          </a:solidFill>
          <a:ln>
            <a:noFill/>
          </a:ln>
          <a:effectLst>
            <a:outerShdw blurRad="50800" dist="38100" dir="5400000" algn="t"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80" name="TextBox 79"/>
          <p:cNvSpPr txBox="1"/>
          <p:nvPr/>
        </p:nvSpPr>
        <p:spPr>
          <a:xfrm>
            <a:off x="33649218" y="22748855"/>
            <a:ext cx="9082794" cy="769441"/>
          </a:xfrm>
          <a:prstGeom prst="rect">
            <a:avLst/>
          </a:prstGeom>
          <a:noFill/>
          <a:ln>
            <a:noFill/>
          </a:ln>
        </p:spPr>
        <p:style>
          <a:lnRef idx="3">
            <a:schemeClr val="lt1"/>
          </a:lnRef>
          <a:fillRef idx="1">
            <a:schemeClr val="dk1"/>
          </a:fillRef>
          <a:effectRef idx="1">
            <a:schemeClr val="dk1"/>
          </a:effectRef>
          <a:fontRef idx="minor">
            <a:schemeClr val="lt1"/>
          </a:fontRef>
        </p:style>
        <p:txBody>
          <a:bodyPr wrap="square" rtlCol="0">
            <a:spAutoFit/>
          </a:bodyPr>
          <a:lstStyle/>
          <a:p>
            <a:r>
              <a:rPr lang="en-US" sz="4400" dirty="0" smtClean="0">
                <a:solidFill>
                  <a:schemeClr val="bg1"/>
                </a:solidFill>
                <a:latin typeface="Arial Bold" panose="020B0704020202020204" pitchFamily="34" charset="0"/>
                <a:cs typeface="Arial Bold" panose="020B0704020202020204" pitchFamily="34" charset="0"/>
              </a:rPr>
              <a:t>FUTURE DIRECTIONS</a:t>
            </a:r>
            <a:endParaRPr lang="en-US" sz="4400" dirty="0">
              <a:solidFill>
                <a:schemeClr val="bg1"/>
              </a:solidFill>
              <a:latin typeface="Arial Bold" panose="020B0704020202020204" pitchFamily="34" charset="0"/>
              <a:cs typeface="Arial Bold" panose="020B0704020202020204" pitchFamily="34" charset="0"/>
            </a:endParaRPr>
          </a:p>
        </p:txBody>
      </p:sp>
      <p:sp>
        <p:nvSpPr>
          <p:cNvPr id="13" name="Rectangle 12"/>
          <p:cNvSpPr/>
          <p:nvPr/>
        </p:nvSpPr>
        <p:spPr>
          <a:xfrm>
            <a:off x="0" y="30618061"/>
            <a:ext cx="43891200" cy="2265500"/>
          </a:xfrm>
          <a:prstGeom prst="rect">
            <a:avLst/>
          </a:prstGeom>
          <a:solidFill>
            <a:srgbClr val="9C2334"/>
          </a:solidFill>
          <a:ln>
            <a:noFill/>
          </a:ln>
          <a:effectLst/>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14" name="Picture 13" descr="nameplate201_WHITE.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33983" y="31531825"/>
            <a:ext cx="9668101" cy="503173"/>
          </a:xfrm>
          <a:prstGeom prst="rect">
            <a:avLst/>
          </a:prstGeom>
        </p:spPr>
      </p:pic>
      <p:sp>
        <p:nvSpPr>
          <p:cNvPr id="38" name="TextBox 37"/>
          <p:cNvSpPr txBox="1"/>
          <p:nvPr/>
        </p:nvSpPr>
        <p:spPr>
          <a:xfrm>
            <a:off x="33179145" y="23713407"/>
            <a:ext cx="10022939" cy="2862322"/>
          </a:xfrm>
          <a:prstGeom prst="rect">
            <a:avLst/>
          </a:prstGeom>
          <a:noFill/>
        </p:spPr>
        <p:txBody>
          <a:bodyPr wrap="square" rtlCol="0">
            <a:spAutoFit/>
          </a:bodyPr>
          <a:lstStyle/>
          <a:p>
            <a:pPr marL="457200" indent="-457200">
              <a:buFont typeface="Arial" panose="020B0604020202020204" pitchFamily="34" charset="0"/>
              <a:buChar char="•"/>
            </a:pPr>
            <a:r>
              <a:rPr lang="en-US" sz="3000" dirty="0" smtClean="0">
                <a:solidFill>
                  <a:schemeClr val="accent6"/>
                </a:solidFill>
                <a:latin typeface="Arial" charset="0"/>
                <a:cs typeface="Minion Pro"/>
              </a:rPr>
              <a:t>Future </a:t>
            </a:r>
            <a:r>
              <a:rPr lang="en-US" sz="3000" dirty="0">
                <a:solidFill>
                  <a:schemeClr val="accent6"/>
                </a:solidFill>
                <a:latin typeface="Arial" charset="0"/>
                <a:cs typeface="Minion Pro"/>
              </a:rPr>
              <a:t>studies will be performed to evaluate resident and student attitudes after implementation of this curriculum. </a:t>
            </a:r>
            <a:endParaRPr lang="en-US" sz="3000" dirty="0" smtClean="0">
              <a:solidFill>
                <a:schemeClr val="accent6"/>
              </a:solidFill>
              <a:latin typeface="Arial" charset="0"/>
              <a:cs typeface="Minion Pro"/>
            </a:endParaRPr>
          </a:p>
          <a:p>
            <a:pPr marL="457200" indent="-457200">
              <a:buFont typeface="Arial" panose="020B0604020202020204" pitchFamily="34" charset="0"/>
              <a:buChar char="•"/>
            </a:pPr>
            <a:r>
              <a:rPr lang="en-US" sz="3000" dirty="0" smtClean="0">
                <a:solidFill>
                  <a:schemeClr val="accent6"/>
                </a:solidFill>
                <a:latin typeface="Arial" charset="0"/>
                <a:cs typeface="Minion Pro"/>
              </a:rPr>
              <a:t>We can also study the relationship between resident participation Global Health Curriculum and </a:t>
            </a:r>
            <a:r>
              <a:rPr lang="en-US" sz="3000" dirty="0">
                <a:solidFill>
                  <a:schemeClr val="accent6"/>
                </a:solidFill>
                <a:latin typeface="Arial" charset="0"/>
                <a:cs typeface="Minion Pro"/>
              </a:rPr>
              <a:t>performance </a:t>
            </a:r>
            <a:r>
              <a:rPr lang="en-US" sz="3000" dirty="0" smtClean="0">
                <a:solidFill>
                  <a:schemeClr val="accent6"/>
                </a:solidFill>
                <a:latin typeface="Arial" charset="0"/>
                <a:cs typeface="Minion Pro"/>
              </a:rPr>
              <a:t>on </a:t>
            </a:r>
            <a:r>
              <a:rPr lang="en-US" sz="3000" dirty="0">
                <a:solidFill>
                  <a:schemeClr val="accent6"/>
                </a:solidFill>
                <a:latin typeface="Arial" charset="0"/>
                <a:cs typeface="Minion Pro"/>
              </a:rPr>
              <a:t>training </a:t>
            </a:r>
            <a:r>
              <a:rPr lang="en-US" sz="3000" dirty="0" smtClean="0">
                <a:solidFill>
                  <a:schemeClr val="accent6"/>
                </a:solidFill>
                <a:latin typeface="Arial" charset="0"/>
                <a:cs typeface="Minion Pro"/>
              </a:rPr>
              <a:t>exams. </a:t>
            </a:r>
            <a:endParaRPr lang="en-US" sz="3000" dirty="0">
              <a:solidFill>
                <a:schemeClr val="accent6"/>
              </a:solidFill>
              <a:latin typeface="Arial" charset="0"/>
              <a:cs typeface="Minion Pro"/>
            </a:endParaRPr>
          </a:p>
        </p:txBody>
      </p:sp>
      <p:sp>
        <p:nvSpPr>
          <p:cNvPr id="39" name="Rectangle 38"/>
          <p:cNvSpPr/>
          <p:nvPr/>
        </p:nvSpPr>
        <p:spPr>
          <a:xfrm>
            <a:off x="33138072" y="27724566"/>
            <a:ext cx="10053034" cy="2893100"/>
          </a:xfrm>
          <a:prstGeom prst="rect">
            <a:avLst/>
          </a:prstGeom>
        </p:spPr>
        <p:txBody>
          <a:bodyPr wrap="square">
            <a:spAutoFit/>
          </a:bodyPr>
          <a:lstStyle/>
          <a:p>
            <a:pPr marL="342900" lvl="0" indent="-342900">
              <a:buAutoNum type="arabicPeriod"/>
            </a:pPr>
            <a:r>
              <a:rPr lang="en-US" sz="1400" dirty="0">
                <a:solidFill>
                  <a:schemeClr val="accent6"/>
                </a:solidFill>
                <a:latin typeface="Arial" panose="020B0604020202020204" pitchFamily="34" charset="0"/>
                <a:cs typeface="Arial" panose="020B0604020202020204" pitchFamily="34" charset="0"/>
              </a:rPr>
              <a:t>Drain, P. K., </a:t>
            </a:r>
            <a:r>
              <a:rPr lang="en-US" sz="1400" dirty="0" err="1">
                <a:solidFill>
                  <a:schemeClr val="accent6"/>
                </a:solidFill>
                <a:latin typeface="Arial" panose="020B0604020202020204" pitchFamily="34" charset="0"/>
                <a:cs typeface="Arial" panose="020B0604020202020204" pitchFamily="34" charset="0"/>
              </a:rPr>
              <a:t>Primack</a:t>
            </a:r>
            <a:r>
              <a:rPr lang="en-US" sz="1400" dirty="0">
                <a:solidFill>
                  <a:schemeClr val="accent6"/>
                </a:solidFill>
                <a:latin typeface="Arial" panose="020B0604020202020204" pitchFamily="34" charset="0"/>
                <a:cs typeface="Arial" panose="020B0604020202020204" pitchFamily="34" charset="0"/>
              </a:rPr>
              <a:t>, A., Hunt, D. D., </a:t>
            </a:r>
            <a:r>
              <a:rPr lang="en-US" sz="1400" dirty="0" err="1">
                <a:solidFill>
                  <a:schemeClr val="accent6"/>
                </a:solidFill>
                <a:latin typeface="Arial" panose="020B0604020202020204" pitchFamily="34" charset="0"/>
                <a:cs typeface="Arial" panose="020B0604020202020204" pitchFamily="34" charset="0"/>
              </a:rPr>
              <a:t>Fawzi</a:t>
            </a:r>
            <a:r>
              <a:rPr lang="en-US" sz="1400" dirty="0">
                <a:solidFill>
                  <a:schemeClr val="accent6"/>
                </a:solidFill>
                <a:latin typeface="Arial" panose="020B0604020202020204" pitchFamily="34" charset="0"/>
                <a:cs typeface="Arial" panose="020B0604020202020204" pitchFamily="34" charset="0"/>
              </a:rPr>
              <a:t>, W. W., Holmes, K. K., &amp; Gardner, P. (2007). Global health in medical education: a call for more training and opportunities. Academic Medicine, 82(3), 226-230</a:t>
            </a:r>
            <a:r>
              <a:rPr lang="en-US" sz="1400" dirty="0" smtClean="0">
                <a:solidFill>
                  <a:schemeClr val="accent6"/>
                </a:solidFill>
                <a:latin typeface="Arial" panose="020B0604020202020204" pitchFamily="34" charset="0"/>
                <a:cs typeface="Arial" panose="020B0604020202020204" pitchFamily="34" charset="0"/>
              </a:rPr>
              <a:t>.</a:t>
            </a:r>
          </a:p>
          <a:p>
            <a:pPr marL="342900" lvl="0" indent="-342900">
              <a:buAutoNum type="arabicPeriod"/>
            </a:pPr>
            <a:r>
              <a:rPr lang="en-US" sz="1400" dirty="0">
                <a:solidFill>
                  <a:schemeClr val="accent6"/>
                </a:solidFill>
                <a:latin typeface="Arial" panose="020B0604020202020204" pitchFamily="34" charset="0"/>
                <a:cs typeface="Arial" panose="020B0604020202020204" pitchFamily="34" charset="0"/>
              </a:rPr>
              <a:t>Drain, P. K., Holmes, K. K., </a:t>
            </a:r>
            <a:r>
              <a:rPr lang="en-US" sz="1400" dirty="0" err="1">
                <a:solidFill>
                  <a:schemeClr val="accent6"/>
                </a:solidFill>
                <a:latin typeface="Arial" panose="020B0604020202020204" pitchFamily="34" charset="0"/>
                <a:cs typeface="Arial" panose="020B0604020202020204" pitchFamily="34" charset="0"/>
              </a:rPr>
              <a:t>Skeff</a:t>
            </a:r>
            <a:r>
              <a:rPr lang="en-US" sz="1400" dirty="0">
                <a:solidFill>
                  <a:schemeClr val="accent6"/>
                </a:solidFill>
                <a:latin typeface="Arial" panose="020B0604020202020204" pitchFamily="34" charset="0"/>
                <a:cs typeface="Arial" panose="020B0604020202020204" pitchFamily="34" charset="0"/>
              </a:rPr>
              <a:t>, K. M., Hall, T. L., &amp; Gardner, P. (2009). Global health training and international clinical rotations during residency: current status, needs, and opportunities. Academic medicine: journal of the Association of American Medical Colleges, 84(3), 320</a:t>
            </a:r>
            <a:r>
              <a:rPr lang="en-US" sz="1400" dirty="0" smtClean="0">
                <a:solidFill>
                  <a:schemeClr val="accent6"/>
                </a:solidFill>
                <a:latin typeface="Arial" panose="020B0604020202020204" pitchFamily="34" charset="0"/>
                <a:cs typeface="Arial" panose="020B0604020202020204" pitchFamily="34" charset="0"/>
              </a:rPr>
              <a:t>.</a:t>
            </a:r>
          </a:p>
          <a:p>
            <a:pPr marL="342900" lvl="0" indent="-342900">
              <a:buAutoNum type="arabicPeriod"/>
            </a:pPr>
            <a:r>
              <a:rPr lang="en-US" sz="1400" dirty="0">
                <a:solidFill>
                  <a:schemeClr val="accent6"/>
                </a:solidFill>
                <a:latin typeface="Arial" panose="020B0604020202020204" pitchFamily="34" charset="0"/>
                <a:cs typeface="Arial" panose="020B0604020202020204" pitchFamily="34" charset="0"/>
              </a:rPr>
              <a:t>Schultz, S. H., &amp; Rousseau, S. (1998). International health training in family practice residency programs. Family Medicine, 30(1), 29-33</a:t>
            </a:r>
            <a:r>
              <a:rPr lang="en-US" sz="1400" dirty="0" smtClean="0">
                <a:solidFill>
                  <a:schemeClr val="accent6"/>
                </a:solidFill>
                <a:latin typeface="Arial" panose="020B0604020202020204" pitchFamily="34" charset="0"/>
                <a:cs typeface="Arial" panose="020B0604020202020204" pitchFamily="34" charset="0"/>
              </a:rPr>
              <a:t>.</a:t>
            </a:r>
          </a:p>
          <a:p>
            <a:pPr marL="342900" lvl="0" indent="-342900">
              <a:buAutoNum type="arabicPeriod"/>
            </a:pPr>
            <a:r>
              <a:rPr lang="en-US" sz="1400" dirty="0" err="1">
                <a:solidFill>
                  <a:schemeClr val="accent6"/>
                </a:solidFill>
                <a:latin typeface="Arial" panose="020B0604020202020204" pitchFamily="34" charset="0"/>
                <a:cs typeface="Arial" panose="020B0604020202020204" pitchFamily="34" charset="0"/>
              </a:rPr>
              <a:t>Izadnegahdar</a:t>
            </a:r>
            <a:r>
              <a:rPr lang="en-US" sz="1400" dirty="0">
                <a:solidFill>
                  <a:schemeClr val="accent6"/>
                </a:solidFill>
                <a:latin typeface="Arial" panose="020B0604020202020204" pitchFamily="34" charset="0"/>
                <a:cs typeface="Arial" panose="020B0604020202020204" pitchFamily="34" charset="0"/>
              </a:rPr>
              <a:t>, R., </a:t>
            </a:r>
            <a:r>
              <a:rPr lang="en-US" sz="1400" dirty="0" err="1">
                <a:solidFill>
                  <a:schemeClr val="accent6"/>
                </a:solidFill>
                <a:latin typeface="Arial" panose="020B0604020202020204" pitchFamily="34" charset="0"/>
                <a:cs typeface="Arial" panose="020B0604020202020204" pitchFamily="34" charset="0"/>
              </a:rPr>
              <a:t>Correia</a:t>
            </a:r>
            <a:r>
              <a:rPr lang="en-US" sz="1400" dirty="0">
                <a:solidFill>
                  <a:schemeClr val="accent6"/>
                </a:solidFill>
                <a:latin typeface="Arial" panose="020B0604020202020204" pitchFamily="34" charset="0"/>
                <a:cs typeface="Arial" panose="020B0604020202020204" pitchFamily="34" charset="0"/>
              </a:rPr>
              <a:t>, S., </a:t>
            </a:r>
            <a:r>
              <a:rPr lang="en-US" sz="1400" dirty="0" err="1">
                <a:solidFill>
                  <a:schemeClr val="accent6"/>
                </a:solidFill>
                <a:latin typeface="Arial" panose="020B0604020202020204" pitchFamily="34" charset="0"/>
                <a:cs typeface="Arial" panose="020B0604020202020204" pitchFamily="34" charset="0"/>
              </a:rPr>
              <a:t>Ohata</a:t>
            </a:r>
            <a:r>
              <a:rPr lang="en-US" sz="1400" dirty="0">
                <a:solidFill>
                  <a:schemeClr val="accent6"/>
                </a:solidFill>
                <a:latin typeface="Arial" panose="020B0604020202020204" pitchFamily="34" charset="0"/>
                <a:cs typeface="Arial" panose="020B0604020202020204" pitchFamily="34" charset="0"/>
              </a:rPr>
              <a:t>, B., Kittler, A., </a:t>
            </a:r>
            <a:r>
              <a:rPr lang="en-US" sz="1400" dirty="0" err="1">
                <a:solidFill>
                  <a:schemeClr val="accent6"/>
                </a:solidFill>
                <a:latin typeface="Arial" panose="020B0604020202020204" pitchFamily="34" charset="0"/>
                <a:cs typeface="Arial" panose="020B0604020202020204" pitchFamily="34" charset="0"/>
              </a:rPr>
              <a:t>ter</a:t>
            </a:r>
            <a:r>
              <a:rPr lang="en-US" sz="1400" dirty="0">
                <a:solidFill>
                  <a:schemeClr val="accent6"/>
                </a:solidFill>
                <a:latin typeface="Arial" panose="020B0604020202020204" pitchFamily="34" charset="0"/>
                <a:cs typeface="Arial" panose="020B0604020202020204" pitchFamily="34" charset="0"/>
              </a:rPr>
              <a:t> </a:t>
            </a:r>
            <a:r>
              <a:rPr lang="en-US" sz="1400" dirty="0" err="1">
                <a:solidFill>
                  <a:schemeClr val="accent6"/>
                </a:solidFill>
                <a:latin typeface="Arial" panose="020B0604020202020204" pitchFamily="34" charset="0"/>
                <a:cs typeface="Arial" panose="020B0604020202020204" pitchFamily="34" charset="0"/>
              </a:rPr>
              <a:t>Kuile</a:t>
            </a:r>
            <a:r>
              <a:rPr lang="en-US" sz="1400" dirty="0">
                <a:solidFill>
                  <a:schemeClr val="accent6"/>
                </a:solidFill>
                <a:latin typeface="Arial" panose="020B0604020202020204" pitchFamily="34" charset="0"/>
                <a:cs typeface="Arial" panose="020B0604020202020204" pitchFamily="34" charset="0"/>
              </a:rPr>
              <a:t>, S., </a:t>
            </a:r>
            <a:r>
              <a:rPr lang="en-US" sz="1400" dirty="0" err="1">
                <a:solidFill>
                  <a:schemeClr val="accent6"/>
                </a:solidFill>
                <a:latin typeface="Arial" panose="020B0604020202020204" pitchFamily="34" charset="0"/>
                <a:cs typeface="Arial" panose="020B0604020202020204" pitchFamily="34" charset="0"/>
              </a:rPr>
              <a:t>Vaillancourt</a:t>
            </a:r>
            <a:r>
              <a:rPr lang="en-US" sz="1400" dirty="0">
                <a:solidFill>
                  <a:schemeClr val="accent6"/>
                </a:solidFill>
                <a:latin typeface="Arial" panose="020B0604020202020204" pitchFamily="34" charset="0"/>
                <a:cs typeface="Arial" panose="020B0604020202020204" pitchFamily="34" charset="0"/>
              </a:rPr>
              <a:t>, S., ... &amp; Brewer, T. F. (2008). Global health in Canadian medical education: current practices and opportunities. Academic Medicine, 83(2), 192-198</a:t>
            </a:r>
            <a:r>
              <a:rPr lang="en-US" sz="1400" dirty="0" smtClean="0">
                <a:solidFill>
                  <a:schemeClr val="accent6"/>
                </a:solidFill>
                <a:latin typeface="Arial" panose="020B0604020202020204" pitchFamily="34" charset="0"/>
                <a:cs typeface="Arial" panose="020B0604020202020204" pitchFamily="34" charset="0"/>
              </a:rPr>
              <a:t>.</a:t>
            </a:r>
          </a:p>
          <a:p>
            <a:pPr marL="342900" lvl="0" indent="-342900">
              <a:buAutoNum type="arabicPeriod"/>
            </a:pPr>
            <a:r>
              <a:rPr lang="en-US" sz="1400" dirty="0" smtClean="0">
                <a:solidFill>
                  <a:schemeClr val="accent6"/>
                </a:solidFill>
                <a:latin typeface="Arial" panose="020B0604020202020204" pitchFamily="34" charset="0"/>
                <a:cs typeface="Arial" panose="020B0604020202020204" pitchFamily="34" charset="0"/>
              </a:rPr>
              <a:t>Sweeney</a:t>
            </a:r>
            <a:r>
              <a:rPr lang="en-US" sz="1400" dirty="0">
                <a:solidFill>
                  <a:schemeClr val="accent6"/>
                </a:solidFill>
                <a:latin typeface="Arial" panose="020B0604020202020204" pitchFamily="34" charset="0"/>
                <a:cs typeface="Arial" panose="020B0604020202020204" pitchFamily="34" charset="0"/>
              </a:rPr>
              <a:t>, S. (2016). A resident’s perspective on why global health work should be incorporated into family medicine residency training. Family Medicine and Community Health, 4(1), 53-54.</a:t>
            </a:r>
          </a:p>
          <a:p>
            <a:pPr marL="342900" lvl="0" indent="-342900">
              <a:buAutoNum type="arabicPeriod"/>
            </a:pPr>
            <a:r>
              <a:rPr lang="en-US" sz="1400" dirty="0" err="1">
                <a:solidFill>
                  <a:schemeClr val="accent6"/>
                </a:solidFill>
                <a:latin typeface="Arial" panose="020B0604020202020204" pitchFamily="34" charset="0"/>
                <a:cs typeface="Arial" panose="020B0604020202020204" pitchFamily="34" charset="0"/>
              </a:rPr>
              <a:t>Koplan</a:t>
            </a:r>
            <a:r>
              <a:rPr lang="en-US" sz="1400" dirty="0">
                <a:solidFill>
                  <a:schemeClr val="accent6"/>
                </a:solidFill>
                <a:latin typeface="Arial" panose="020B0604020202020204" pitchFamily="34" charset="0"/>
                <a:cs typeface="Arial" panose="020B0604020202020204" pitchFamily="34" charset="0"/>
              </a:rPr>
              <a:t>, J. P., Bond, T. C., </a:t>
            </a:r>
            <a:r>
              <a:rPr lang="en-US" sz="1400" dirty="0" err="1">
                <a:solidFill>
                  <a:schemeClr val="accent6"/>
                </a:solidFill>
                <a:latin typeface="Arial" panose="020B0604020202020204" pitchFamily="34" charset="0"/>
                <a:cs typeface="Arial" panose="020B0604020202020204" pitchFamily="34" charset="0"/>
              </a:rPr>
              <a:t>Merson</a:t>
            </a:r>
            <a:r>
              <a:rPr lang="en-US" sz="1400" dirty="0">
                <a:solidFill>
                  <a:schemeClr val="accent6"/>
                </a:solidFill>
                <a:latin typeface="Arial" panose="020B0604020202020204" pitchFamily="34" charset="0"/>
                <a:cs typeface="Arial" panose="020B0604020202020204" pitchFamily="34" charset="0"/>
              </a:rPr>
              <a:t>, M. H., Reddy, K. S., Rodriguez, M. H., </a:t>
            </a:r>
            <a:r>
              <a:rPr lang="en-US" sz="1400" dirty="0" err="1">
                <a:solidFill>
                  <a:schemeClr val="accent6"/>
                </a:solidFill>
                <a:latin typeface="Arial" panose="020B0604020202020204" pitchFamily="34" charset="0"/>
                <a:cs typeface="Arial" panose="020B0604020202020204" pitchFamily="34" charset="0"/>
              </a:rPr>
              <a:t>Sewankambo</a:t>
            </a:r>
            <a:r>
              <a:rPr lang="en-US" sz="1400" dirty="0">
                <a:solidFill>
                  <a:schemeClr val="accent6"/>
                </a:solidFill>
                <a:latin typeface="Arial" panose="020B0604020202020204" pitchFamily="34" charset="0"/>
                <a:cs typeface="Arial" panose="020B0604020202020204" pitchFamily="34" charset="0"/>
              </a:rPr>
              <a:t>, N. K., &amp; </a:t>
            </a:r>
            <a:r>
              <a:rPr lang="en-US" sz="1400" dirty="0" err="1">
                <a:solidFill>
                  <a:schemeClr val="accent6"/>
                </a:solidFill>
                <a:latin typeface="Arial" panose="020B0604020202020204" pitchFamily="34" charset="0"/>
                <a:cs typeface="Arial" panose="020B0604020202020204" pitchFamily="34" charset="0"/>
              </a:rPr>
              <a:t>Wasserheit</a:t>
            </a:r>
            <a:r>
              <a:rPr lang="en-US" sz="1400" dirty="0">
                <a:solidFill>
                  <a:schemeClr val="accent6"/>
                </a:solidFill>
                <a:latin typeface="Arial" panose="020B0604020202020204" pitchFamily="34" charset="0"/>
                <a:cs typeface="Arial" panose="020B0604020202020204" pitchFamily="34" charset="0"/>
              </a:rPr>
              <a:t>, J. N. (2009). Towards a common definition of global health. The Lancet, 373(9679), 1993-1995.</a:t>
            </a:r>
            <a:endParaRPr lang="en-US" sz="2800" dirty="0">
              <a:solidFill>
                <a:schemeClr val="accent6"/>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687" y="30700365"/>
            <a:ext cx="2141632" cy="2141632"/>
          </a:xfrm>
          <a:prstGeom prst="rect">
            <a:avLst/>
          </a:prstGeom>
        </p:spPr>
      </p:pic>
      <p:sp>
        <p:nvSpPr>
          <p:cNvPr id="6" name="TextBox 5"/>
          <p:cNvSpPr txBox="1"/>
          <p:nvPr/>
        </p:nvSpPr>
        <p:spPr>
          <a:xfrm>
            <a:off x="21742204" y="11374526"/>
            <a:ext cx="10053033" cy="4185761"/>
          </a:xfrm>
          <a:prstGeom prst="rect">
            <a:avLst/>
          </a:prstGeom>
          <a:noFill/>
        </p:spPr>
        <p:txBody>
          <a:bodyPr wrap="square" rtlCol="0">
            <a:spAutoFit/>
          </a:bodyPr>
          <a:lstStyle/>
          <a:p>
            <a:pPr marL="457200" indent="-457200">
              <a:buFont typeface="Arial" charset="0"/>
              <a:buChar char="•"/>
            </a:pPr>
            <a:r>
              <a:rPr lang="en-CA" sz="3000" dirty="0" smtClean="0">
                <a:solidFill>
                  <a:schemeClr val="accent6"/>
                </a:solidFill>
                <a:latin typeface="Arial" charset="0"/>
              </a:rPr>
              <a:t>IRB </a:t>
            </a:r>
            <a:r>
              <a:rPr lang="en-CA" sz="3000" dirty="0">
                <a:solidFill>
                  <a:schemeClr val="accent6"/>
                </a:solidFill>
                <a:latin typeface="Arial" charset="0"/>
              </a:rPr>
              <a:t>approval for the study was </a:t>
            </a:r>
            <a:r>
              <a:rPr lang="en-CA" sz="3000" dirty="0" smtClean="0">
                <a:solidFill>
                  <a:schemeClr val="accent6"/>
                </a:solidFill>
                <a:latin typeface="Arial" charset="0"/>
              </a:rPr>
              <a:t>acquired. </a:t>
            </a:r>
          </a:p>
          <a:p>
            <a:pPr marL="457200" indent="-457200">
              <a:buFont typeface="Arial" charset="0"/>
              <a:buChar char="•"/>
            </a:pPr>
            <a:endParaRPr lang="en-CA" sz="1200" dirty="0">
              <a:solidFill>
                <a:schemeClr val="accent6"/>
              </a:solidFill>
              <a:latin typeface="Arial" charset="0"/>
            </a:endParaRPr>
          </a:p>
          <a:p>
            <a:pPr marL="457200" indent="-457200">
              <a:buFont typeface="Arial" charset="0"/>
              <a:buChar char="•"/>
            </a:pPr>
            <a:r>
              <a:rPr lang="en-CA" sz="3000" dirty="0" smtClean="0">
                <a:solidFill>
                  <a:schemeClr val="accent6"/>
                </a:solidFill>
                <a:latin typeface="Arial" charset="0"/>
              </a:rPr>
              <a:t>Residents </a:t>
            </a:r>
            <a:r>
              <a:rPr lang="en-CA" sz="3000" dirty="0">
                <a:solidFill>
                  <a:schemeClr val="accent6"/>
                </a:solidFill>
                <a:latin typeface="Arial" charset="0"/>
              </a:rPr>
              <a:t>and medical students at UAFMR were asked to complete a researcher generated survey on their attitudes towards global health experiences and curriculum development. </a:t>
            </a:r>
          </a:p>
          <a:p>
            <a:pPr marL="457200" indent="-457200">
              <a:buFont typeface="Arial" charset="0"/>
              <a:buChar char="•"/>
            </a:pPr>
            <a:endParaRPr lang="en-CA" sz="1200" dirty="0">
              <a:solidFill>
                <a:schemeClr val="accent6"/>
              </a:solidFill>
              <a:latin typeface="Arial" charset="0"/>
            </a:endParaRPr>
          </a:p>
          <a:p>
            <a:pPr marL="457200" indent="-457200">
              <a:buFont typeface="Arial" charset="0"/>
              <a:buChar char="•"/>
            </a:pPr>
            <a:r>
              <a:rPr lang="en-CA" sz="3000" dirty="0">
                <a:solidFill>
                  <a:schemeClr val="accent6"/>
                </a:solidFill>
                <a:latin typeface="Arial" charset="0"/>
              </a:rPr>
              <a:t>The  10-item survey contained two “yes” or “no” questions and eight Likert type statements. </a:t>
            </a:r>
            <a:endParaRPr lang="en-US" sz="3000" dirty="0">
              <a:solidFill>
                <a:schemeClr val="accent6"/>
              </a:solidFill>
              <a:latin typeface="Arial" charset="0"/>
            </a:endParaRPr>
          </a:p>
          <a:p>
            <a:endParaRPr lang="en-US" sz="3200" dirty="0">
              <a:solidFill>
                <a:schemeClr val="accent6"/>
              </a:solidFill>
              <a:latin typeface="Arial" charset="0"/>
            </a:endParaRPr>
          </a:p>
        </p:txBody>
      </p:sp>
      <p:sp>
        <p:nvSpPr>
          <p:cNvPr id="7" name="TextBox 6"/>
          <p:cNvSpPr txBox="1"/>
          <p:nvPr/>
        </p:nvSpPr>
        <p:spPr>
          <a:xfrm>
            <a:off x="33066773" y="16342924"/>
            <a:ext cx="10135312" cy="6340197"/>
          </a:xfrm>
          <a:prstGeom prst="rect">
            <a:avLst/>
          </a:prstGeom>
          <a:noFill/>
        </p:spPr>
        <p:txBody>
          <a:bodyPr wrap="square" rtlCol="0">
            <a:spAutoFit/>
          </a:bodyPr>
          <a:lstStyle/>
          <a:p>
            <a:pPr marL="457200" indent="-457200">
              <a:buFont typeface="Arial" charset="0"/>
              <a:buChar char="•"/>
            </a:pPr>
            <a:r>
              <a:rPr lang="en-US" sz="3000" dirty="0">
                <a:solidFill>
                  <a:schemeClr val="accent6"/>
                </a:solidFill>
                <a:latin typeface="Arial" charset="0"/>
              </a:rPr>
              <a:t>Overall, respondents supported implementation of the global health curriculum. </a:t>
            </a:r>
          </a:p>
          <a:p>
            <a:endParaRPr lang="en-US" sz="1600" dirty="0">
              <a:solidFill>
                <a:schemeClr val="accent6"/>
              </a:solidFill>
              <a:latin typeface="Arial" charset="0"/>
            </a:endParaRPr>
          </a:p>
          <a:p>
            <a:pPr marL="457200" indent="-457200">
              <a:buFont typeface="Arial" charset="0"/>
              <a:buChar char="•"/>
            </a:pPr>
            <a:r>
              <a:rPr lang="en-US" sz="3000" dirty="0">
                <a:solidFill>
                  <a:schemeClr val="accent6"/>
                </a:solidFill>
                <a:latin typeface="Arial" charset="0"/>
              </a:rPr>
              <a:t>Since the implementation of the Global Health Curriculum</a:t>
            </a:r>
            <a:r>
              <a:rPr lang="en-US" sz="3000" dirty="0" smtClean="0">
                <a:solidFill>
                  <a:schemeClr val="accent6"/>
                </a:solidFill>
                <a:latin typeface="Arial" charset="0"/>
              </a:rPr>
              <a:t>:</a:t>
            </a:r>
          </a:p>
          <a:p>
            <a:pPr marL="457200" indent="-457200">
              <a:buFont typeface="Arial" charset="0"/>
              <a:buChar char="•"/>
            </a:pPr>
            <a:endParaRPr lang="en-US" sz="1600" dirty="0">
              <a:solidFill>
                <a:schemeClr val="accent6"/>
              </a:solidFill>
              <a:latin typeface="Arial" charset="0"/>
            </a:endParaRPr>
          </a:p>
          <a:p>
            <a:pPr marL="1019175" indent="-209550">
              <a:buFont typeface="Arial" panose="020B0604020202020204" pitchFamily="34" charset="0"/>
              <a:buChar char="•"/>
            </a:pPr>
            <a:r>
              <a:rPr lang="en-US" sz="3000" dirty="0">
                <a:solidFill>
                  <a:schemeClr val="accent6"/>
                </a:solidFill>
                <a:latin typeface="Arial" charset="0"/>
              </a:rPr>
              <a:t>There has been good attendance at the meetings </a:t>
            </a:r>
          </a:p>
          <a:p>
            <a:pPr marL="1019175" indent="-209550">
              <a:buFont typeface="Arial" panose="020B0604020202020204" pitchFamily="34" charset="0"/>
              <a:buChar char="•"/>
            </a:pPr>
            <a:r>
              <a:rPr lang="en-US" sz="3000" dirty="0">
                <a:solidFill>
                  <a:schemeClr val="accent6"/>
                </a:solidFill>
                <a:latin typeface="Arial" charset="0"/>
              </a:rPr>
              <a:t>Several faculty and staff members have expressed interest and are participating in future meetings </a:t>
            </a:r>
          </a:p>
          <a:p>
            <a:pPr marL="1019175" indent="-209550">
              <a:buFont typeface="Arial" panose="020B0604020202020204" pitchFamily="34" charset="0"/>
              <a:buChar char="•"/>
            </a:pPr>
            <a:r>
              <a:rPr lang="en-US" sz="3000" dirty="0">
                <a:solidFill>
                  <a:schemeClr val="accent6"/>
                </a:solidFill>
                <a:latin typeface="Arial" charset="0"/>
              </a:rPr>
              <a:t>With the upcoming ERAS match, applicants will be able to see that Global Health is part of UAFMR’s program  </a:t>
            </a:r>
          </a:p>
          <a:p>
            <a:pPr marL="1019175" indent="-209550">
              <a:buFont typeface="Arial" panose="020B0604020202020204" pitchFamily="34" charset="0"/>
              <a:buChar char="•"/>
            </a:pPr>
            <a:r>
              <a:rPr lang="en-US" sz="3000" dirty="0">
                <a:solidFill>
                  <a:schemeClr val="accent6"/>
                </a:solidFill>
                <a:latin typeface="Arial" charset="0"/>
              </a:rPr>
              <a:t>Interest has encouraged further meetings and lectures to be planned</a:t>
            </a:r>
            <a:endParaRPr lang="en-US" sz="3000" dirty="0">
              <a:solidFill>
                <a:schemeClr val="accent6"/>
              </a:solidFill>
              <a:latin typeface="Arial" charset="0"/>
            </a:endParaRPr>
          </a:p>
        </p:txBody>
      </p:sp>
      <p:sp>
        <p:nvSpPr>
          <p:cNvPr id="3" name="Rectangle 2"/>
          <p:cNvSpPr/>
          <p:nvPr/>
        </p:nvSpPr>
        <p:spPr>
          <a:xfrm>
            <a:off x="33120661" y="6591037"/>
            <a:ext cx="10081424" cy="7897830"/>
          </a:xfrm>
          <a:prstGeom prst="rect">
            <a:avLst/>
          </a:prstGeom>
          <a:solidFill>
            <a:srgbClr val="9C2334"/>
          </a:solidFill>
          <a:ln>
            <a:noFill/>
          </a:ln>
          <a:effectLst>
            <a:outerShdw blurRad="50800" dist="38100" dir="5400000" algn="t"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31" name="Rectangle 30"/>
          <p:cNvSpPr/>
          <p:nvPr/>
        </p:nvSpPr>
        <p:spPr>
          <a:xfrm>
            <a:off x="21746858" y="10420492"/>
            <a:ext cx="10053033" cy="914400"/>
          </a:xfrm>
          <a:prstGeom prst="rect">
            <a:avLst/>
          </a:prstGeom>
          <a:solidFill>
            <a:srgbClr val="9C2334"/>
          </a:solidFill>
          <a:ln>
            <a:noFill/>
          </a:ln>
          <a:effectLst>
            <a:outerShdw blurRad="50800" dist="38100" dir="5400000" algn="t"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32" name="TextBox 31"/>
          <p:cNvSpPr txBox="1"/>
          <p:nvPr/>
        </p:nvSpPr>
        <p:spPr>
          <a:xfrm>
            <a:off x="22247025" y="10479832"/>
            <a:ext cx="9082794" cy="769441"/>
          </a:xfrm>
          <a:prstGeom prst="rect">
            <a:avLst/>
          </a:prstGeom>
          <a:noFill/>
          <a:ln>
            <a:noFill/>
          </a:ln>
        </p:spPr>
        <p:style>
          <a:lnRef idx="3">
            <a:schemeClr val="lt1"/>
          </a:lnRef>
          <a:fillRef idx="1">
            <a:schemeClr val="dk1"/>
          </a:fillRef>
          <a:effectRef idx="1">
            <a:schemeClr val="dk1"/>
          </a:effectRef>
          <a:fontRef idx="minor">
            <a:schemeClr val="lt1"/>
          </a:fontRef>
        </p:style>
        <p:txBody>
          <a:bodyPr wrap="square" rtlCol="0">
            <a:spAutoFit/>
          </a:bodyPr>
          <a:lstStyle/>
          <a:p>
            <a:r>
              <a:rPr lang="en-US" sz="4400" dirty="0" smtClean="0">
                <a:solidFill>
                  <a:schemeClr val="bg1"/>
                </a:solidFill>
                <a:latin typeface="Arial Bold" panose="020B0704020202020204" pitchFamily="34" charset="0"/>
                <a:cs typeface="Arial Bold" panose="020B0704020202020204" pitchFamily="34" charset="0"/>
              </a:rPr>
              <a:t>METHODS</a:t>
            </a:r>
            <a:endParaRPr lang="en-US" sz="4400" dirty="0">
              <a:solidFill>
                <a:schemeClr val="bg1"/>
              </a:solidFill>
              <a:latin typeface="Arial Bold" panose="020B0704020202020204" pitchFamily="34" charset="0"/>
              <a:cs typeface="Arial Bold" panose="020B0704020202020204" pitchFamily="34" charset="0"/>
            </a:endParaRPr>
          </a:p>
        </p:txBody>
      </p:sp>
      <p:sp>
        <p:nvSpPr>
          <p:cNvPr id="8" name="Rectangle 7"/>
          <p:cNvSpPr/>
          <p:nvPr/>
        </p:nvSpPr>
        <p:spPr>
          <a:xfrm>
            <a:off x="11621875" y="6650377"/>
            <a:ext cx="20673316" cy="286232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6000" b="1" dirty="0" smtClean="0">
                <a:latin typeface="+mj-lt"/>
                <a:cs typeface="Arial Bold" panose="020B0704020202020204" pitchFamily="34" charset="0"/>
              </a:rPr>
              <a:t>Global Health: </a:t>
            </a:r>
            <a:r>
              <a:rPr lang="en-US" sz="6000" b="1" i="1" dirty="0" smtClean="0">
                <a:latin typeface="+mj-lt"/>
                <a:cs typeface="Arial Bold" panose="020B0704020202020204" pitchFamily="34" charset="0"/>
              </a:rPr>
              <a:t>the </a:t>
            </a:r>
            <a:r>
              <a:rPr lang="en-US" sz="6000" b="1" i="1" dirty="0">
                <a:latin typeface="+mj-lt"/>
                <a:cs typeface="Arial Bold" panose="020B0704020202020204" pitchFamily="34" charset="0"/>
              </a:rPr>
              <a:t>area of study, research and practice that places a priority on improving health and achieving equity in health for all people </a:t>
            </a:r>
            <a:r>
              <a:rPr lang="en-US" sz="6000" b="1" i="1" dirty="0" smtClean="0">
                <a:latin typeface="+mj-lt"/>
                <a:cs typeface="Arial Bold" panose="020B0704020202020204" pitchFamily="34" charset="0"/>
              </a:rPr>
              <a:t>worldwide </a:t>
            </a:r>
            <a:r>
              <a:rPr lang="en-US" sz="3600" b="1" i="1" dirty="0" smtClean="0">
                <a:latin typeface="+mj-lt"/>
                <a:cs typeface="Arial Bold" panose="020B0704020202020204" pitchFamily="34" charset="0"/>
              </a:rPr>
              <a:t>(6)</a:t>
            </a:r>
            <a:endParaRPr lang="en-US" sz="3600" b="1" i="1" dirty="0">
              <a:latin typeface="+mj-lt"/>
              <a:cs typeface="Arial Bold" panose="020B0704020202020204" pitchFamily="34" charset="0"/>
            </a:endParaRPr>
          </a:p>
        </p:txBody>
      </p:sp>
      <p:sp>
        <p:nvSpPr>
          <p:cNvPr id="33" name="Rectangle 32"/>
          <p:cNvSpPr/>
          <p:nvPr/>
        </p:nvSpPr>
        <p:spPr>
          <a:xfrm>
            <a:off x="11349943" y="24037731"/>
            <a:ext cx="9612193" cy="6049096"/>
          </a:xfrm>
          <a:prstGeom prst="rect">
            <a:avLst/>
          </a:prstGeom>
          <a:solidFill>
            <a:srgbClr val="9C2334"/>
          </a:solidFill>
          <a:ln>
            <a:noFill/>
          </a:ln>
          <a:effectLst>
            <a:outerShdw blurRad="50800" dist="38100" dir="5400000" algn="t"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34" name="Rectangle 33"/>
          <p:cNvSpPr/>
          <p:nvPr/>
        </p:nvSpPr>
        <p:spPr>
          <a:xfrm>
            <a:off x="11506950" y="10503556"/>
            <a:ext cx="9455186" cy="7115113"/>
          </a:xfrm>
          <a:prstGeom prst="rect">
            <a:avLst/>
          </a:prstGeom>
          <a:solidFill>
            <a:srgbClr val="9C2334"/>
          </a:solidFill>
          <a:ln>
            <a:noFill/>
          </a:ln>
          <a:effectLst>
            <a:outerShdw blurRad="50800" dist="38100" dir="5400000" algn="t"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36" name="Rectangle 35"/>
          <p:cNvSpPr/>
          <p:nvPr/>
        </p:nvSpPr>
        <p:spPr>
          <a:xfrm>
            <a:off x="0" y="5542949"/>
            <a:ext cx="43891200" cy="270275"/>
          </a:xfrm>
          <a:prstGeom prst="rect">
            <a:avLst/>
          </a:prstGeom>
          <a:solidFill>
            <a:srgbClr val="9C2334"/>
          </a:solidFill>
          <a:ln>
            <a:noFill/>
          </a:ln>
          <a:effectLst/>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37" name="Rectangle 36"/>
          <p:cNvSpPr/>
          <p:nvPr/>
        </p:nvSpPr>
        <p:spPr>
          <a:xfrm>
            <a:off x="11506949" y="18397542"/>
            <a:ext cx="9455187" cy="5060285"/>
          </a:xfrm>
          <a:prstGeom prst="rect">
            <a:avLst/>
          </a:prstGeom>
          <a:noFill/>
          <a:ln>
            <a:solidFill>
              <a:srgbClr val="CE090F"/>
            </a:solidFill>
          </a:ln>
          <a:effectLst>
            <a:outerShdw blurRad="50800" dist="38100" dir="5400000" algn="t"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graphicFrame>
        <p:nvGraphicFramePr>
          <p:cNvPr id="44" name="Diagram 43"/>
          <p:cNvGraphicFramePr/>
          <p:nvPr>
            <p:extLst>
              <p:ext uri="{D42A27DB-BD31-4B8C-83A1-F6EECF244321}">
                <p14:modId xmlns:p14="http://schemas.microsoft.com/office/powerpoint/2010/main" val="3426831158"/>
              </p:ext>
            </p:extLst>
          </p:nvPr>
        </p:nvGraphicFramePr>
        <p:xfrm>
          <a:off x="19834943" y="21232784"/>
          <a:ext cx="13563601" cy="65335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9" name="Pictur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957002" y="10898201"/>
            <a:ext cx="8534400" cy="6400800"/>
          </a:xfrm>
          <a:prstGeom prst="rect">
            <a:avLst/>
          </a:prstGeom>
        </p:spPr>
      </p:pic>
      <p:pic>
        <p:nvPicPr>
          <p:cNvPr id="11" name="Pictur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655730" y="24553341"/>
            <a:ext cx="8979092" cy="5060093"/>
          </a:xfrm>
          <a:prstGeom prst="rect">
            <a:avLst/>
          </a:prstGeom>
        </p:spPr>
      </p:pic>
      <p:pic>
        <p:nvPicPr>
          <p:cNvPr id="12" name="Picture 1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3575061" y="7151311"/>
            <a:ext cx="9144000" cy="6858000"/>
          </a:xfrm>
          <a:prstGeom prst="rect">
            <a:avLst/>
          </a:prstGeom>
        </p:spPr>
      </p:pic>
      <p:sp>
        <p:nvSpPr>
          <p:cNvPr id="16" name="TextBox 15"/>
          <p:cNvSpPr txBox="1"/>
          <p:nvPr/>
        </p:nvSpPr>
        <p:spPr>
          <a:xfrm>
            <a:off x="11957002" y="18745199"/>
            <a:ext cx="8534400" cy="4708981"/>
          </a:xfrm>
          <a:prstGeom prst="rect">
            <a:avLst/>
          </a:prstGeom>
          <a:noFill/>
        </p:spPr>
        <p:txBody>
          <a:bodyPr wrap="square" rtlCol="0">
            <a:spAutoFit/>
          </a:bodyPr>
          <a:lstStyle/>
          <a:p>
            <a:r>
              <a:rPr lang="en-US" sz="5000" dirty="0" smtClean="0">
                <a:latin typeface="+mj-lt"/>
              </a:rPr>
              <a:t>“Global health allows us to expand our horizons outside of Alabama and to be more culturally competent providers.”</a:t>
            </a:r>
          </a:p>
          <a:p>
            <a:r>
              <a:rPr lang="en-US" sz="5000" dirty="0">
                <a:latin typeface="+mj-lt"/>
              </a:rPr>
              <a:t> </a:t>
            </a:r>
            <a:r>
              <a:rPr lang="en-US" sz="5000" dirty="0" smtClean="0">
                <a:latin typeface="+mj-lt"/>
              </a:rPr>
              <a:t>     </a:t>
            </a:r>
            <a:r>
              <a:rPr lang="en-US" sz="5000" dirty="0" smtClean="0">
                <a:latin typeface="+mj-lt"/>
              </a:rPr>
              <a:t>- </a:t>
            </a:r>
            <a:r>
              <a:rPr lang="en-US" sz="5000" dirty="0" smtClean="0">
                <a:latin typeface="+mj-lt"/>
              </a:rPr>
              <a:t>John </a:t>
            </a:r>
            <a:r>
              <a:rPr lang="en-US" sz="5000" dirty="0" err="1" smtClean="0">
                <a:latin typeface="+mj-lt"/>
              </a:rPr>
              <a:t>Lundeen</a:t>
            </a:r>
            <a:r>
              <a:rPr lang="en-US" sz="5000" dirty="0" smtClean="0">
                <a:latin typeface="+mj-lt"/>
              </a:rPr>
              <a:t> M.D</a:t>
            </a:r>
            <a:r>
              <a:rPr lang="en-US" sz="5000" dirty="0" smtClean="0">
                <a:latin typeface="+mj-lt"/>
              </a:rPr>
              <a:t>., PGY-2</a:t>
            </a:r>
            <a:endParaRPr lang="en-US" sz="5000" dirty="0">
              <a:latin typeface="+mj-lt"/>
            </a:endParaRPr>
          </a:p>
        </p:txBody>
      </p:sp>
      <p:sp>
        <p:nvSpPr>
          <p:cNvPr id="21" name="TextBox 20"/>
          <p:cNvSpPr txBox="1"/>
          <p:nvPr/>
        </p:nvSpPr>
        <p:spPr>
          <a:xfrm>
            <a:off x="2589455" y="31089091"/>
            <a:ext cx="6074229" cy="1323439"/>
          </a:xfrm>
          <a:prstGeom prst="rect">
            <a:avLst/>
          </a:prstGeom>
          <a:noFill/>
        </p:spPr>
        <p:txBody>
          <a:bodyPr wrap="square" rtlCol="0">
            <a:spAutoFit/>
          </a:bodyPr>
          <a:lstStyle/>
          <a:p>
            <a:r>
              <a:rPr lang="en-US" sz="4000" dirty="0" smtClean="0">
                <a:solidFill>
                  <a:schemeClr val="bg1">
                    <a:lumMod val="65000"/>
                  </a:schemeClr>
                </a:solidFill>
              </a:rPr>
              <a:t>College of Community Health Sciences</a:t>
            </a:r>
            <a:endParaRPr lang="en-US" sz="4000" dirty="0">
              <a:solidFill>
                <a:schemeClr val="bg1">
                  <a:lumMod val="65000"/>
                </a:schemeClr>
              </a:solidFill>
            </a:endParaRPr>
          </a:p>
        </p:txBody>
      </p:sp>
      <p:graphicFrame>
        <p:nvGraphicFramePr>
          <p:cNvPr id="40" name="Diagram 39"/>
          <p:cNvGraphicFramePr/>
          <p:nvPr>
            <p:extLst>
              <p:ext uri="{D42A27DB-BD31-4B8C-83A1-F6EECF244321}">
                <p14:modId xmlns:p14="http://schemas.microsoft.com/office/powerpoint/2010/main" val="2351937540"/>
              </p:ext>
            </p:extLst>
          </p:nvPr>
        </p:nvGraphicFramePr>
        <p:xfrm>
          <a:off x="19835533" y="17280392"/>
          <a:ext cx="13563601" cy="6533558"/>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aphicFrame>
        <p:nvGraphicFramePr>
          <p:cNvPr id="41" name="Diagram 40"/>
          <p:cNvGraphicFramePr/>
          <p:nvPr>
            <p:extLst>
              <p:ext uri="{D42A27DB-BD31-4B8C-83A1-F6EECF244321}">
                <p14:modId xmlns:p14="http://schemas.microsoft.com/office/powerpoint/2010/main" val="3032215130"/>
              </p:ext>
            </p:extLst>
          </p:nvPr>
        </p:nvGraphicFramePr>
        <p:xfrm>
          <a:off x="19835533" y="25155917"/>
          <a:ext cx="13563601" cy="6533558"/>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spTree>
    <p:extLst>
      <p:ext uri="{BB962C8B-B14F-4D97-AF65-F5344CB8AC3E}">
        <p14:creationId xmlns:p14="http://schemas.microsoft.com/office/powerpoint/2010/main" val="3670981505"/>
      </p:ext>
    </p:extLst>
  </p:cSld>
  <p:clrMapOvr>
    <a:masterClrMapping/>
  </p:clrMapOvr>
  <p:timing>
    <p:tnLst>
      <p:par>
        <p:cTn id="1" dur="indefinite" restart="never" nodeType="tmRoot"/>
      </p:par>
    </p:tnLst>
  </p:timing>
</p:sld>
</file>

<file path=ppt/theme/theme1.xml><?xml version="1.0" encoding="utf-8"?>
<a:theme xmlns:a="http://schemas.openxmlformats.org/drawingml/2006/main" name="UATheme">
  <a:themeElements>
    <a:clrScheme name="Custom 2">
      <a:dk1>
        <a:srgbClr val="A32638"/>
      </a:dk1>
      <a:lt1>
        <a:sysClr val="window" lastClr="FFFFFF"/>
      </a:lt1>
      <a:dk2>
        <a:srgbClr val="A32638"/>
      </a:dk2>
      <a:lt2>
        <a:srgbClr val="8C7D70"/>
      </a:lt2>
      <a:accent1>
        <a:srgbClr val="7D7061"/>
      </a:accent1>
      <a:accent2>
        <a:srgbClr val="A32638"/>
      </a:accent2>
      <a:accent3>
        <a:srgbClr val="6B5C4F"/>
      </a:accent3>
      <a:accent4>
        <a:srgbClr val="332B3D"/>
      </a:accent4>
      <a:accent5>
        <a:srgbClr val="7D7061"/>
      </a:accent5>
      <a:accent6>
        <a:srgbClr val="000000"/>
      </a:accent6>
      <a:hlink>
        <a:srgbClr val="0000FF"/>
      </a:hlink>
      <a:folHlink>
        <a:srgbClr val="80008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C2334"/>
        </a:solidFill>
        <a:ln>
          <a:noFill/>
        </a:ln>
        <a:effectLst>
          <a:outerShdw blurRad="50800" dist="38100" dir="5400000" algn="t" rotWithShape="0">
            <a:prstClr val="black">
              <a:alpha val="40000"/>
            </a:prstClr>
          </a:outerShdw>
        </a:effectLst>
      </a:spPr>
      <a:bodyPr rtlCol="0" anchor="ctr"/>
      <a:lstStyle>
        <a:defPPr algn="ctr">
          <a:defRPr/>
        </a:defPPr>
      </a:lstStyle>
      <a:style>
        <a:lnRef idx="3">
          <a:schemeClr val="lt1"/>
        </a:lnRef>
        <a:fillRef idx="1">
          <a:schemeClr val="dk1"/>
        </a:fillRef>
        <a:effectRef idx="1">
          <a:schemeClr val="dk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3992</TotalTime>
  <Words>934</Words>
  <Application>Microsoft Office PowerPoint</Application>
  <PresentationFormat>Custom</PresentationFormat>
  <Paragraphs>86</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Arial Bold</vt:lpstr>
      <vt:lpstr>Calibri</vt:lpstr>
      <vt:lpstr>Corbel</vt:lpstr>
      <vt:lpstr>Helvetica</vt:lpstr>
      <vt:lpstr>Minion Pro</vt:lpstr>
      <vt:lpstr>Verdana</vt:lpstr>
      <vt:lpstr>UATheme</vt:lpstr>
      <vt:lpstr>PowerPoint Presentation</vt:lpstr>
    </vt:vector>
  </TitlesOfParts>
  <Company>University Libraries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Sanford Media Center</dc:creator>
  <cp:lastModifiedBy>kouchi, Kathryn</cp:lastModifiedBy>
  <cp:revision>113</cp:revision>
  <cp:lastPrinted>2017-10-24T17:56:19Z</cp:lastPrinted>
  <dcterms:created xsi:type="dcterms:W3CDTF">2013-11-01T13:54:30Z</dcterms:created>
  <dcterms:modified xsi:type="dcterms:W3CDTF">2017-10-25T21:49:58Z</dcterms:modified>
</cp:coreProperties>
</file>