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94" r:id="rId2"/>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56E"/>
    <a:srgbClr val="3B7193"/>
    <a:srgbClr val="F3F5FA"/>
    <a:srgbClr val="CDD2DE"/>
    <a:srgbClr val="E3E9E5"/>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5" autoAdjust="0"/>
    <p:restoredTop sz="94139" autoAdjust="0"/>
  </p:normalViewPr>
  <p:slideViewPr>
    <p:cSldViewPr snapToGrid="0" snapToObjects="1" showGuides="1">
      <p:cViewPr>
        <p:scale>
          <a:sx n="32" d="100"/>
          <a:sy n="32" d="100"/>
        </p:scale>
        <p:origin x="762" y="66"/>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4346D-A805-4FB4-876C-CE7A10E2BE50}" type="doc">
      <dgm:prSet loTypeId="urn:microsoft.com/office/officeart/2005/8/layout/arrow4" loCatId="relationship" qsTypeId="urn:microsoft.com/office/officeart/2005/8/quickstyle/simple1" qsCatId="simple" csTypeId="urn:microsoft.com/office/officeart/2005/8/colors/accent6_5" csCatId="accent6" phldr="1"/>
      <dgm:spPr/>
      <dgm:t>
        <a:bodyPr/>
        <a:lstStyle/>
        <a:p>
          <a:endParaRPr lang="en-US"/>
        </a:p>
      </dgm:t>
    </dgm:pt>
    <dgm:pt modelId="{18FAB1D7-09A5-4D32-9EFD-0C40B7208E61}">
      <dgm:prSet phldrT="[Text]" custT="1"/>
      <dgm:spPr/>
      <dgm:t>
        <a:bodyPr/>
        <a:lstStyle/>
        <a:p>
          <a:r>
            <a:rPr lang="en-US" sz="4800" dirty="0" smtClean="0">
              <a:solidFill>
                <a:schemeClr val="accent5">
                  <a:lumMod val="50000"/>
                </a:schemeClr>
              </a:solidFill>
              <a:latin typeface="Times New Roman" panose="02020603050405020304" pitchFamily="18" charset="0"/>
              <a:cs typeface="Times New Roman" panose="02020603050405020304" pitchFamily="18" charset="0"/>
            </a:rPr>
            <a:t>4.5</a:t>
          </a:r>
          <a:r>
            <a:rPr lang="en-US" sz="4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average points increase in residents’ confidence who received the Orientation Guide</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dgm:t>
    </dgm:pt>
    <dgm:pt modelId="{DC5CCF48-F200-4BFB-8E09-D272BB60310A}" type="parTrans" cxnId="{CB6520B8-9D2E-4B01-867F-0D883681929C}">
      <dgm:prSet/>
      <dgm:spPr/>
      <dgm:t>
        <a:bodyPr/>
        <a:lstStyle/>
        <a:p>
          <a:endParaRPr lang="en-US"/>
        </a:p>
      </dgm:t>
    </dgm:pt>
    <dgm:pt modelId="{4D479AF0-0EAC-4680-9F14-FBA489ED4DDF}" type="sibTrans" cxnId="{CB6520B8-9D2E-4B01-867F-0D883681929C}">
      <dgm:prSet/>
      <dgm:spPr/>
      <dgm:t>
        <a:bodyPr/>
        <a:lstStyle/>
        <a:p>
          <a:endParaRPr lang="en-US"/>
        </a:p>
      </dgm:t>
    </dgm:pt>
    <dgm:pt modelId="{E20FC598-DC72-4C44-A2D4-331E52426725}">
      <dgm:prSet phldrT="[Text]" custT="1"/>
      <dgm:spPr/>
      <dgm:t>
        <a:bodyPr/>
        <a:lstStyle/>
        <a:p>
          <a:r>
            <a:rPr lang="en-US" sz="4800" dirty="0" smtClean="0">
              <a:solidFill>
                <a:schemeClr val="accent5">
                  <a:lumMod val="50000"/>
                </a:schemeClr>
              </a:solidFill>
              <a:latin typeface="Times New Roman" panose="02020603050405020304" pitchFamily="18" charset="0"/>
              <a:cs typeface="Times New Roman" panose="02020603050405020304" pitchFamily="18" charset="0"/>
            </a:rPr>
            <a:t>2.4 </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average points increase in residents’ confidence who did not receive the Orientation Guide</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dgm:t>
    </dgm:pt>
    <dgm:pt modelId="{64D0BCD4-B218-4186-A681-7C7932637990}" type="parTrans" cxnId="{720F3423-4B85-4796-A28C-D053CEE5F24C}">
      <dgm:prSet/>
      <dgm:spPr/>
      <dgm:t>
        <a:bodyPr/>
        <a:lstStyle/>
        <a:p>
          <a:endParaRPr lang="en-US"/>
        </a:p>
      </dgm:t>
    </dgm:pt>
    <dgm:pt modelId="{010A7BA6-E910-4A09-8466-2F155FA2C9B0}" type="sibTrans" cxnId="{720F3423-4B85-4796-A28C-D053CEE5F24C}">
      <dgm:prSet/>
      <dgm:spPr/>
      <dgm:t>
        <a:bodyPr/>
        <a:lstStyle/>
        <a:p>
          <a:endParaRPr lang="en-US"/>
        </a:p>
      </dgm:t>
    </dgm:pt>
    <dgm:pt modelId="{45FF7CAF-E0A7-4EBF-9971-67E6204C6D0C}" type="pres">
      <dgm:prSet presAssocID="{02B4346D-A805-4FB4-876C-CE7A10E2BE50}" presName="compositeShape" presStyleCnt="0">
        <dgm:presLayoutVars>
          <dgm:chMax val="2"/>
          <dgm:dir/>
          <dgm:resizeHandles val="exact"/>
        </dgm:presLayoutVars>
      </dgm:prSet>
      <dgm:spPr/>
      <dgm:t>
        <a:bodyPr/>
        <a:lstStyle/>
        <a:p>
          <a:endParaRPr lang="en-US"/>
        </a:p>
      </dgm:t>
    </dgm:pt>
    <dgm:pt modelId="{DD65F0A2-629C-4012-A973-1D4AF0298936}" type="pres">
      <dgm:prSet presAssocID="{18FAB1D7-09A5-4D32-9EFD-0C40B7208E61}" presName="upArrow" presStyleLbl="node1" presStyleIdx="0" presStyleCnt="2" custScaleX="60113" custScaleY="85979"/>
      <dgm:spPr/>
    </dgm:pt>
    <dgm:pt modelId="{68AEBAA6-B8BD-4EFB-B3DF-DC20FC220A99}" type="pres">
      <dgm:prSet presAssocID="{18FAB1D7-09A5-4D32-9EFD-0C40B7208E61}" presName="upArrowText" presStyleLbl="revTx" presStyleIdx="0" presStyleCnt="2" custScaleX="112590" custLinFactNeighborX="-12599" custLinFactNeighborY="-11686">
        <dgm:presLayoutVars>
          <dgm:chMax val="0"/>
          <dgm:bulletEnabled val="1"/>
        </dgm:presLayoutVars>
      </dgm:prSet>
      <dgm:spPr/>
      <dgm:t>
        <a:bodyPr/>
        <a:lstStyle/>
        <a:p>
          <a:endParaRPr lang="en-US"/>
        </a:p>
      </dgm:t>
    </dgm:pt>
    <dgm:pt modelId="{04291181-5529-421F-B0E3-26486B00C32E}" type="pres">
      <dgm:prSet presAssocID="{E20FC598-DC72-4C44-A2D4-331E52426725}" presName="downArrow" presStyleLbl="node1" presStyleIdx="1" presStyleCnt="2" custAng="10800000" custScaleX="58536" custScaleY="85229" custLinFactNeighborX="21800" custLinFactNeighborY="-17646"/>
      <dgm:spPr/>
    </dgm:pt>
    <dgm:pt modelId="{A8E0AE24-7051-4FCF-8BAF-911BB878E98C}" type="pres">
      <dgm:prSet presAssocID="{E20FC598-DC72-4C44-A2D4-331E52426725}" presName="downArrowText" presStyleLbl="revTx" presStyleIdx="1" presStyleCnt="2" custScaleX="106424" custLinFactNeighborX="-2145" custLinFactNeighborY="-35146">
        <dgm:presLayoutVars>
          <dgm:chMax val="0"/>
          <dgm:bulletEnabled val="1"/>
        </dgm:presLayoutVars>
      </dgm:prSet>
      <dgm:spPr/>
      <dgm:t>
        <a:bodyPr/>
        <a:lstStyle/>
        <a:p>
          <a:endParaRPr lang="en-US"/>
        </a:p>
      </dgm:t>
    </dgm:pt>
  </dgm:ptLst>
  <dgm:cxnLst>
    <dgm:cxn modelId="{720F3423-4B85-4796-A28C-D053CEE5F24C}" srcId="{02B4346D-A805-4FB4-876C-CE7A10E2BE50}" destId="{E20FC598-DC72-4C44-A2D4-331E52426725}" srcOrd="1" destOrd="0" parTransId="{64D0BCD4-B218-4186-A681-7C7932637990}" sibTransId="{010A7BA6-E910-4A09-8466-2F155FA2C9B0}"/>
    <dgm:cxn modelId="{C8C25ABC-F271-470E-BB08-65B51C8D0088}" type="presOf" srcId="{E20FC598-DC72-4C44-A2D4-331E52426725}" destId="{A8E0AE24-7051-4FCF-8BAF-911BB878E98C}" srcOrd="0" destOrd="0" presId="urn:microsoft.com/office/officeart/2005/8/layout/arrow4"/>
    <dgm:cxn modelId="{97F7FEFC-D33C-4EC2-ABC4-099DD1B4B9F5}" type="presOf" srcId="{02B4346D-A805-4FB4-876C-CE7A10E2BE50}" destId="{45FF7CAF-E0A7-4EBF-9971-67E6204C6D0C}" srcOrd="0" destOrd="0" presId="urn:microsoft.com/office/officeart/2005/8/layout/arrow4"/>
    <dgm:cxn modelId="{CB6520B8-9D2E-4B01-867F-0D883681929C}" srcId="{02B4346D-A805-4FB4-876C-CE7A10E2BE50}" destId="{18FAB1D7-09A5-4D32-9EFD-0C40B7208E61}" srcOrd="0" destOrd="0" parTransId="{DC5CCF48-F200-4BFB-8E09-D272BB60310A}" sibTransId="{4D479AF0-0EAC-4680-9F14-FBA489ED4DDF}"/>
    <dgm:cxn modelId="{47999957-4DA9-4A76-BBE0-FAFE61F8E777}" type="presOf" srcId="{18FAB1D7-09A5-4D32-9EFD-0C40B7208E61}" destId="{68AEBAA6-B8BD-4EFB-B3DF-DC20FC220A99}" srcOrd="0" destOrd="0" presId="urn:microsoft.com/office/officeart/2005/8/layout/arrow4"/>
    <dgm:cxn modelId="{755AFED9-9587-4E16-9726-F8571AB0F6A9}" type="presParOf" srcId="{45FF7CAF-E0A7-4EBF-9971-67E6204C6D0C}" destId="{DD65F0A2-629C-4012-A973-1D4AF0298936}" srcOrd="0" destOrd="0" presId="urn:microsoft.com/office/officeart/2005/8/layout/arrow4"/>
    <dgm:cxn modelId="{6C64E3AA-5120-43B7-8329-4DE4CB619C72}" type="presParOf" srcId="{45FF7CAF-E0A7-4EBF-9971-67E6204C6D0C}" destId="{68AEBAA6-B8BD-4EFB-B3DF-DC20FC220A99}" srcOrd="1" destOrd="0" presId="urn:microsoft.com/office/officeart/2005/8/layout/arrow4"/>
    <dgm:cxn modelId="{D169C0AF-A5E2-44E3-B40E-26C4108CEA1E}" type="presParOf" srcId="{45FF7CAF-E0A7-4EBF-9971-67E6204C6D0C}" destId="{04291181-5529-421F-B0E3-26486B00C32E}" srcOrd="2" destOrd="0" presId="urn:microsoft.com/office/officeart/2005/8/layout/arrow4"/>
    <dgm:cxn modelId="{65FB82D0-7D1A-41A5-9906-3D7FA2AC3E70}" type="presParOf" srcId="{45FF7CAF-E0A7-4EBF-9971-67E6204C6D0C}" destId="{A8E0AE24-7051-4FCF-8BAF-911BB878E98C}"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B5B9F-1F51-4D65-B646-B885D4BCA59B}" type="doc">
      <dgm:prSet loTypeId="urn:microsoft.com/office/officeart/2005/8/layout/architecture" loCatId="relationship" qsTypeId="urn:microsoft.com/office/officeart/2005/8/quickstyle/simple1" qsCatId="simple" csTypeId="urn:microsoft.com/office/officeart/2005/8/colors/accent6_5" csCatId="accent6" phldr="1"/>
      <dgm:spPr/>
      <dgm:t>
        <a:bodyPr/>
        <a:lstStyle/>
        <a:p>
          <a:endParaRPr lang="en-US"/>
        </a:p>
      </dgm:t>
    </dgm:pt>
    <dgm:pt modelId="{8EDCC321-6CB8-47F3-9BEB-BBE3F4BCDB32}">
      <dgm:prSet phldrT="[Text]"/>
      <dgm:spPr/>
      <dgm:t>
        <a:bodyPr/>
        <a:lstStyle/>
        <a:p>
          <a:r>
            <a:rPr lang="en-US" dirty="0" smtClean="0">
              <a:solidFill>
                <a:schemeClr val="accent5">
                  <a:lumMod val="50000"/>
                </a:schemeClr>
              </a:solidFill>
              <a:latin typeface="Times New Roman" panose="02020603050405020304" pitchFamily="18" charset="0"/>
              <a:cs typeface="Times New Roman" panose="02020603050405020304" pitchFamily="18" charset="0"/>
            </a:rPr>
            <a:t>100% </a:t>
          </a:r>
        </a:p>
        <a:p>
          <a:r>
            <a:rPr lang="en-US" dirty="0" smtClean="0">
              <a:solidFill>
                <a:schemeClr val="accent5">
                  <a:lumMod val="50000"/>
                </a:schemeClr>
              </a:solidFill>
              <a:latin typeface="Times New Roman" panose="02020603050405020304" pitchFamily="18" charset="0"/>
              <a:cs typeface="Times New Roman" panose="02020603050405020304" pitchFamily="18" charset="0"/>
            </a:rPr>
            <a:t>of upper level residents agree an Orientation Guide should be given to all incoming residents</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dgm:t>
    </dgm:pt>
    <dgm:pt modelId="{0E6DF1BC-BB98-4034-A996-7B1D7BBED7FA}" type="parTrans" cxnId="{1C3AF66F-E8E6-4563-AFAB-3A20BF841904}">
      <dgm:prSet/>
      <dgm:spPr/>
      <dgm:t>
        <a:bodyPr/>
        <a:lstStyle/>
        <a:p>
          <a:endParaRPr lang="en-US"/>
        </a:p>
      </dgm:t>
    </dgm:pt>
    <dgm:pt modelId="{92735799-9EA3-495D-902F-CEA669B824F3}" type="sibTrans" cxnId="{1C3AF66F-E8E6-4563-AFAB-3A20BF841904}">
      <dgm:prSet/>
      <dgm:spPr/>
      <dgm:t>
        <a:bodyPr/>
        <a:lstStyle/>
        <a:p>
          <a:endParaRPr lang="en-US"/>
        </a:p>
      </dgm:t>
    </dgm:pt>
    <dgm:pt modelId="{6A507D1A-0B6B-405A-9464-AC400167D6E2}">
      <dgm:prSet phldrT="[Text]" custT="1"/>
      <dgm:spPr/>
      <dgm:t>
        <a:bodyPr/>
        <a:lstStyle/>
        <a:p>
          <a:r>
            <a:rPr lang="en-US" sz="4200" dirty="0" smtClean="0">
              <a:solidFill>
                <a:schemeClr val="accent5">
                  <a:lumMod val="50000"/>
                </a:schemeClr>
              </a:solidFill>
              <a:latin typeface="Times New Roman" panose="02020603050405020304" pitchFamily="18" charset="0"/>
              <a:cs typeface="Times New Roman" panose="02020603050405020304" pitchFamily="18" charset="0"/>
            </a:rPr>
            <a:t>86%</a:t>
          </a:r>
        </a:p>
        <a:p>
          <a:r>
            <a:rPr lang="en-US" sz="2500" dirty="0" smtClean="0">
              <a:solidFill>
                <a:schemeClr val="accent5">
                  <a:lumMod val="50000"/>
                </a:schemeClr>
              </a:solidFill>
              <a:latin typeface="Times New Roman" panose="02020603050405020304" pitchFamily="18" charset="0"/>
              <a:cs typeface="Times New Roman" panose="02020603050405020304" pitchFamily="18" charset="0"/>
            </a:rPr>
            <a:t> of upper level residents agree that having an Orientation Guide would have been beneficial to them</a:t>
          </a:r>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dgm:t>
    </dgm:pt>
    <dgm:pt modelId="{7AF9A123-9F65-46FE-A7CC-3745FC9FEBAD}" type="parTrans" cxnId="{85442A31-E977-409F-8D7B-F72C49F3F5A0}">
      <dgm:prSet/>
      <dgm:spPr/>
      <dgm:t>
        <a:bodyPr/>
        <a:lstStyle/>
        <a:p>
          <a:endParaRPr lang="en-US"/>
        </a:p>
      </dgm:t>
    </dgm:pt>
    <dgm:pt modelId="{B560DE10-7673-4337-A099-BDA90831F3D6}" type="sibTrans" cxnId="{85442A31-E977-409F-8D7B-F72C49F3F5A0}">
      <dgm:prSet/>
      <dgm:spPr/>
      <dgm:t>
        <a:bodyPr/>
        <a:lstStyle/>
        <a:p>
          <a:endParaRPr lang="en-US"/>
        </a:p>
      </dgm:t>
    </dgm:pt>
    <dgm:pt modelId="{4019EC1F-89CC-4251-BC2A-2EB7788FDE85}">
      <dgm:prSet phldrT="[Text]" custT="1"/>
      <dgm:spPr/>
      <dgm:t>
        <a:bodyPr/>
        <a:lstStyle/>
        <a:p>
          <a:r>
            <a:rPr lang="en-US" sz="4200" dirty="0" smtClean="0">
              <a:solidFill>
                <a:schemeClr val="accent5">
                  <a:lumMod val="50000"/>
                </a:schemeClr>
              </a:solidFill>
              <a:latin typeface="Times New Roman" panose="02020603050405020304" pitchFamily="18" charset="0"/>
              <a:cs typeface="Times New Roman" panose="02020603050405020304" pitchFamily="18" charset="0"/>
            </a:rPr>
            <a:t>53% </a:t>
          </a:r>
        </a:p>
        <a:p>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of residents felt prepared for clinic prior to starting residency</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dgm:t>
    </dgm:pt>
    <dgm:pt modelId="{6E4C8606-F902-42A1-BCD5-453FC7A593A4}" type="parTrans" cxnId="{42F2F216-C4DE-4503-B088-7549E900D1CB}">
      <dgm:prSet/>
      <dgm:spPr/>
      <dgm:t>
        <a:bodyPr/>
        <a:lstStyle/>
        <a:p>
          <a:endParaRPr lang="en-US"/>
        </a:p>
      </dgm:t>
    </dgm:pt>
    <dgm:pt modelId="{9B4599FC-C061-4C2F-864B-4E85AB452C0C}" type="sibTrans" cxnId="{42F2F216-C4DE-4503-B088-7549E900D1CB}">
      <dgm:prSet/>
      <dgm:spPr/>
      <dgm:t>
        <a:bodyPr/>
        <a:lstStyle/>
        <a:p>
          <a:endParaRPr lang="en-US"/>
        </a:p>
      </dgm:t>
    </dgm:pt>
    <dgm:pt modelId="{00C8B83B-415E-4626-A944-CA9D1D3A3E93}">
      <dgm:prSet phldrT="[Text]" custT="1"/>
      <dgm:spPr/>
      <dgm:t>
        <a:bodyPr/>
        <a:lstStyle/>
        <a:p>
          <a:r>
            <a:rPr lang="en-US" sz="4200" dirty="0" smtClean="0">
              <a:solidFill>
                <a:schemeClr val="accent5">
                  <a:lumMod val="50000"/>
                </a:schemeClr>
              </a:solidFill>
              <a:latin typeface="Times New Roman" panose="02020603050405020304" pitchFamily="18" charset="0"/>
              <a:cs typeface="Times New Roman" panose="02020603050405020304" pitchFamily="18" charset="0"/>
            </a:rPr>
            <a:t>23% </a:t>
          </a:r>
        </a:p>
        <a:p>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of residents felt like orientation prepared them for clinic</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dgm:t>
    </dgm:pt>
    <dgm:pt modelId="{8FA881D6-3EA0-4F83-AE7C-89A491DC0A47}" type="parTrans" cxnId="{9B312D4F-6770-417D-9CF2-AFC4B11E5668}">
      <dgm:prSet/>
      <dgm:spPr/>
      <dgm:t>
        <a:bodyPr/>
        <a:lstStyle/>
        <a:p>
          <a:endParaRPr lang="en-US"/>
        </a:p>
      </dgm:t>
    </dgm:pt>
    <dgm:pt modelId="{9D754802-B36E-4998-93B4-BD056C8B0789}" type="sibTrans" cxnId="{9B312D4F-6770-417D-9CF2-AFC4B11E5668}">
      <dgm:prSet/>
      <dgm:spPr/>
      <dgm:t>
        <a:bodyPr/>
        <a:lstStyle/>
        <a:p>
          <a:endParaRPr lang="en-US"/>
        </a:p>
      </dgm:t>
    </dgm:pt>
    <dgm:pt modelId="{6AE6A977-D064-40EB-A922-48676ED466F6}">
      <dgm:prSet phldrT="[Text]" custT="1"/>
      <dgm:spPr/>
      <dgm:t>
        <a:bodyPr/>
        <a:lstStyle/>
        <a:p>
          <a:r>
            <a:rPr lang="en-US" sz="4200" dirty="0" smtClean="0">
              <a:solidFill>
                <a:schemeClr val="accent5">
                  <a:lumMod val="50000"/>
                </a:schemeClr>
              </a:solidFill>
              <a:latin typeface="Times New Roman" panose="02020603050405020304" pitchFamily="18" charset="0"/>
              <a:cs typeface="Times New Roman" panose="02020603050405020304" pitchFamily="18" charset="0"/>
            </a:rPr>
            <a:t>29% </a:t>
          </a:r>
        </a:p>
        <a:p>
          <a:r>
            <a:rPr lang="en-US" sz="2500" dirty="0" smtClean="0">
              <a:solidFill>
                <a:schemeClr val="accent5">
                  <a:lumMod val="50000"/>
                </a:schemeClr>
              </a:solidFill>
              <a:latin typeface="Times New Roman" panose="02020603050405020304" pitchFamily="18" charset="0"/>
              <a:cs typeface="Times New Roman" panose="02020603050405020304" pitchFamily="18" charset="0"/>
            </a:rPr>
            <a:t>of upper level residents felt like they received adequate orientation to Family Medicine Clinic as an intern</a:t>
          </a:r>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dgm:t>
    </dgm:pt>
    <dgm:pt modelId="{6277B56F-C5AF-48EF-A1D3-BA6037D79B70}" type="parTrans" cxnId="{40A838A3-D8FE-4800-A2C1-325678C86DFD}">
      <dgm:prSet/>
      <dgm:spPr/>
      <dgm:t>
        <a:bodyPr/>
        <a:lstStyle/>
        <a:p>
          <a:endParaRPr lang="en-US"/>
        </a:p>
      </dgm:t>
    </dgm:pt>
    <dgm:pt modelId="{639E925F-9074-4CF5-9DCA-A66286BDE969}" type="sibTrans" cxnId="{40A838A3-D8FE-4800-A2C1-325678C86DFD}">
      <dgm:prSet/>
      <dgm:spPr/>
      <dgm:t>
        <a:bodyPr/>
        <a:lstStyle/>
        <a:p>
          <a:endParaRPr lang="en-US"/>
        </a:p>
      </dgm:t>
    </dgm:pt>
    <dgm:pt modelId="{05884C91-7083-4CE4-9E5F-FCF082DD5AD4}">
      <dgm:prSet phldrT="[Text]" custT="1"/>
      <dgm:spPr/>
      <dgm:t>
        <a:bodyPr/>
        <a:lstStyle/>
        <a:p>
          <a:r>
            <a:rPr lang="en-US" sz="4200" dirty="0" smtClean="0">
              <a:solidFill>
                <a:schemeClr val="accent5">
                  <a:lumMod val="50000"/>
                </a:schemeClr>
              </a:solidFill>
              <a:latin typeface="Times New Roman" panose="02020603050405020304" pitchFamily="18" charset="0"/>
              <a:cs typeface="Times New Roman" panose="02020603050405020304" pitchFamily="18" charset="0"/>
            </a:rPr>
            <a:t>71% </a:t>
          </a:r>
        </a:p>
        <a:p>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of upper level residents felt that they did not have enough experience in Family Medicine Clinic as medical students</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dgm:t>
    </dgm:pt>
    <dgm:pt modelId="{75A05AC0-154A-46CC-8C42-215C217DC982}" type="parTrans" cxnId="{45A7C145-26FF-442F-9F3C-991208FA2ED5}">
      <dgm:prSet/>
      <dgm:spPr/>
      <dgm:t>
        <a:bodyPr/>
        <a:lstStyle/>
        <a:p>
          <a:endParaRPr lang="en-US"/>
        </a:p>
      </dgm:t>
    </dgm:pt>
    <dgm:pt modelId="{A699B71D-785B-4063-B140-2B6E778071BD}" type="sibTrans" cxnId="{45A7C145-26FF-442F-9F3C-991208FA2ED5}">
      <dgm:prSet/>
      <dgm:spPr/>
      <dgm:t>
        <a:bodyPr/>
        <a:lstStyle/>
        <a:p>
          <a:endParaRPr lang="en-US"/>
        </a:p>
      </dgm:t>
    </dgm:pt>
    <dgm:pt modelId="{6E099082-F009-4B53-832F-4D74E3B17D9F}" type="pres">
      <dgm:prSet presAssocID="{806B5B9F-1F51-4D65-B646-B885D4BCA59B}" presName="Name0" presStyleCnt="0">
        <dgm:presLayoutVars>
          <dgm:chPref val="1"/>
          <dgm:dir/>
          <dgm:animOne val="branch"/>
          <dgm:animLvl val="lvl"/>
          <dgm:resizeHandles/>
        </dgm:presLayoutVars>
      </dgm:prSet>
      <dgm:spPr/>
      <dgm:t>
        <a:bodyPr/>
        <a:lstStyle/>
        <a:p>
          <a:endParaRPr lang="en-US"/>
        </a:p>
      </dgm:t>
    </dgm:pt>
    <dgm:pt modelId="{0363C55A-1B10-4EE0-AD04-C77B2CA87FD5}" type="pres">
      <dgm:prSet presAssocID="{8EDCC321-6CB8-47F3-9BEB-BBE3F4BCDB32}" presName="vertOne" presStyleCnt="0"/>
      <dgm:spPr/>
    </dgm:pt>
    <dgm:pt modelId="{C9911FAF-A636-47F0-8046-21F4D5C7B5CD}" type="pres">
      <dgm:prSet presAssocID="{8EDCC321-6CB8-47F3-9BEB-BBE3F4BCDB32}" presName="txOne" presStyleLbl="node0" presStyleIdx="0" presStyleCnt="1">
        <dgm:presLayoutVars>
          <dgm:chPref val="3"/>
        </dgm:presLayoutVars>
      </dgm:prSet>
      <dgm:spPr/>
      <dgm:t>
        <a:bodyPr/>
        <a:lstStyle/>
        <a:p>
          <a:endParaRPr lang="en-US"/>
        </a:p>
      </dgm:t>
    </dgm:pt>
    <dgm:pt modelId="{132404F7-1B37-4584-B155-3F47F4A803BC}" type="pres">
      <dgm:prSet presAssocID="{8EDCC321-6CB8-47F3-9BEB-BBE3F4BCDB32}" presName="parTransOne" presStyleCnt="0"/>
      <dgm:spPr/>
    </dgm:pt>
    <dgm:pt modelId="{FF22D1E7-7DDD-437B-8323-5358720F4476}" type="pres">
      <dgm:prSet presAssocID="{8EDCC321-6CB8-47F3-9BEB-BBE3F4BCDB32}" presName="horzOne" presStyleCnt="0"/>
      <dgm:spPr/>
    </dgm:pt>
    <dgm:pt modelId="{682CB3BA-E2CB-4C38-984A-EE043DC5B8D4}" type="pres">
      <dgm:prSet presAssocID="{6A507D1A-0B6B-405A-9464-AC400167D6E2}" presName="vertTwo" presStyleCnt="0"/>
      <dgm:spPr/>
    </dgm:pt>
    <dgm:pt modelId="{A1342A21-48BB-4F90-B4B2-B37BF1340886}" type="pres">
      <dgm:prSet presAssocID="{6A507D1A-0B6B-405A-9464-AC400167D6E2}" presName="txTwo" presStyleLbl="node2" presStyleIdx="0" presStyleCnt="2">
        <dgm:presLayoutVars>
          <dgm:chPref val="3"/>
        </dgm:presLayoutVars>
      </dgm:prSet>
      <dgm:spPr/>
      <dgm:t>
        <a:bodyPr/>
        <a:lstStyle/>
        <a:p>
          <a:endParaRPr lang="en-US"/>
        </a:p>
      </dgm:t>
    </dgm:pt>
    <dgm:pt modelId="{FC4C6101-2E8E-4057-8239-91ECE22F8676}" type="pres">
      <dgm:prSet presAssocID="{6A507D1A-0B6B-405A-9464-AC400167D6E2}" presName="parTransTwo" presStyleCnt="0"/>
      <dgm:spPr/>
    </dgm:pt>
    <dgm:pt modelId="{F531DAEE-7271-4286-88D0-1345DB0C52BA}" type="pres">
      <dgm:prSet presAssocID="{6A507D1A-0B6B-405A-9464-AC400167D6E2}" presName="horzTwo" presStyleCnt="0"/>
      <dgm:spPr/>
    </dgm:pt>
    <dgm:pt modelId="{F913B81F-45D2-4C66-BDC6-D7C0C0571966}" type="pres">
      <dgm:prSet presAssocID="{4019EC1F-89CC-4251-BC2A-2EB7788FDE85}" presName="vertThree" presStyleCnt="0"/>
      <dgm:spPr/>
    </dgm:pt>
    <dgm:pt modelId="{BEF46840-2F40-487E-BF6D-7A904B49A58B}" type="pres">
      <dgm:prSet presAssocID="{4019EC1F-89CC-4251-BC2A-2EB7788FDE85}" presName="txThree" presStyleLbl="node3" presStyleIdx="0" presStyleCnt="3">
        <dgm:presLayoutVars>
          <dgm:chPref val="3"/>
        </dgm:presLayoutVars>
      </dgm:prSet>
      <dgm:spPr/>
      <dgm:t>
        <a:bodyPr/>
        <a:lstStyle/>
        <a:p>
          <a:endParaRPr lang="en-US"/>
        </a:p>
      </dgm:t>
    </dgm:pt>
    <dgm:pt modelId="{049C18C0-C58C-48DD-BBBE-72003DBF138A}" type="pres">
      <dgm:prSet presAssocID="{4019EC1F-89CC-4251-BC2A-2EB7788FDE85}" presName="horzThree" presStyleCnt="0"/>
      <dgm:spPr/>
    </dgm:pt>
    <dgm:pt modelId="{7065A66A-A073-4E31-8E88-00EB353A80E9}" type="pres">
      <dgm:prSet presAssocID="{9B4599FC-C061-4C2F-864B-4E85AB452C0C}" presName="sibSpaceThree" presStyleCnt="0"/>
      <dgm:spPr/>
    </dgm:pt>
    <dgm:pt modelId="{964B7324-B6EB-45FC-B1F4-1BB36EE317A5}" type="pres">
      <dgm:prSet presAssocID="{00C8B83B-415E-4626-A944-CA9D1D3A3E93}" presName="vertThree" presStyleCnt="0"/>
      <dgm:spPr/>
    </dgm:pt>
    <dgm:pt modelId="{358F8A43-D32C-45A2-84FF-EA1EC7E55C77}" type="pres">
      <dgm:prSet presAssocID="{00C8B83B-415E-4626-A944-CA9D1D3A3E93}" presName="txThree" presStyleLbl="node3" presStyleIdx="1" presStyleCnt="3">
        <dgm:presLayoutVars>
          <dgm:chPref val="3"/>
        </dgm:presLayoutVars>
      </dgm:prSet>
      <dgm:spPr/>
      <dgm:t>
        <a:bodyPr/>
        <a:lstStyle/>
        <a:p>
          <a:endParaRPr lang="en-US"/>
        </a:p>
      </dgm:t>
    </dgm:pt>
    <dgm:pt modelId="{6BED14CB-DBAA-493E-B30F-9430833929B3}" type="pres">
      <dgm:prSet presAssocID="{00C8B83B-415E-4626-A944-CA9D1D3A3E93}" presName="horzThree" presStyleCnt="0"/>
      <dgm:spPr/>
    </dgm:pt>
    <dgm:pt modelId="{C8D07521-3C90-4F1F-A094-862FB7F0F5A9}" type="pres">
      <dgm:prSet presAssocID="{B560DE10-7673-4337-A099-BDA90831F3D6}" presName="sibSpaceTwo" presStyleCnt="0"/>
      <dgm:spPr/>
    </dgm:pt>
    <dgm:pt modelId="{723ADCA1-07CD-49A2-9DCE-137D0BA9D994}" type="pres">
      <dgm:prSet presAssocID="{6AE6A977-D064-40EB-A922-48676ED466F6}" presName="vertTwo" presStyleCnt="0"/>
      <dgm:spPr/>
    </dgm:pt>
    <dgm:pt modelId="{4AC7CDE1-60B3-4F44-B7B5-146D711537CB}" type="pres">
      <dgm:prSet presAssocID="{6AE6A977-D064-40EB-A922-48676ED466F6}" presName="txTwo" presStyleLbl="node2" presStyleIdx="1" presStyleCnt="2">
        <dgm:presLayoutVars>
          <dgm:chPref val="3"/>
        </dgm:presLayoutVars>
      </dgm:prSet>
      <dgm:spPr/>
      <dgm:t>
        <a:bodyPr/>
        <a:lstStyle/>
        <a:p>
          <a:endParaRPr lang="en-US"/>
        </a:p>
      </dgm:t>
    </dgm:pt>
    <dgm:pt modelId="{0D39AA87-387A-47B0-A4D7-532872FF4137}" type="pres">
      <dgm:prSet presAssocID="{6AE6A977-D064-40EB-A922-48676ED466F6}" presName="parTransTwo" presStyleCnt="0"/>
      <dgm:spPr/>
    </dgm:pt>
    <dgm:pt modelId="{BB45A1E4-FEFB-4CA4-81ED-AA93A32B4537}" type="pres">
      <dgm:prSet presAssocID="{6AE6A977-D064-40EB-A922-48676ED466F6}" presName="horzTwo" presStyleCnt="0"/>
      <dgm:spPr/>
    </dgm:pt>
    <dgm:pt modelId="{700A7B35-8D2F-4544-918E-AF5374E0B04B}" type="pres">
      <dgm:prSet presAssocID="{05884C91-7083-4CE4-9E5F-FCF082DD5AD4}" presName="vertThree" presStyleCnt="0"/>
      <dgm:spPr/>
    </dgm:pt>
    <dgm:pt modelId="{14A5D6CF-2FDC-4747-8879-DA4FF7932C34}" type="pres">
      <dgm:prSet presAssocID="{05884C91-7083-4CE4-9E5F-FCF082DD5AD4}" presName="txThree" presStyleLbl="node3" presStyleIdx="2" presStyleCnt="3">
        <dgm:presLayoutVars>
          <dgm:chPref val="3"/>
        </dgm:presLayoutVars>
      </dgm:prSet>
      <dgm:spPr/>
      <dgm:t>
        <a:bodyPr/>
        <a:lstStyle/>
        <a:p>
          <a:endParaRPr lang="en-US"/>
        </a:p>
      </dgm:t>
    </dgm:pt>
    <dgm:pt modelId="{8425365B-D9CB-4890-B357-EB382D5558D3}" type="pres">
      <dgm:prSet presAssocID="{05884C91-7083-4CE4-9E5F-FCF082DD5AD4}" presName="horzThree" presStyleCnt="0"/>
      <dgm:spPr/>
    </dgm:pt>
  </dgm:ptLst>
  <dgm:cxnLst>
    <dgm:cxn modelId="{40A838A3-D8FE-4800-A2C1-325678C86DFD}" srcId="{8EDCC321-6CB8-47F3-9BEB-BBE3F4BCDB32}" destId="{6AE6A977-D064-40EB-A922-48676ED466F6}" srcOrd="1" destOrd="0" parTransId="{6277B56F-C5AF-48EF-A1D3-BA6037D79B70}" sibTransId="{639E925F-9074-4CF5-9DCA-A66286BDE969}"/>
    <dgm:cxn modelId="{B3C56C82-FCF8-4D44-953E-C18310D45913}" type="presOf" srcId="{00C8B83B-415E-4626-A944-CA9D1D3A3E93}" destId="{358F8A43-D32C-45A2-84FF-EA1EC7E55C77}" srcOrd="0" destOrd="0" presId="urn:microsoft.com/office/officeart/2005/8/layout/architecture"/>
    <dgm:cxn modelId="{5D927E27-5886-40F7-BB4B-2CDE2D11D951}" type="presOf" srcId="{8EDCC321-6CB8-47F3-9BEB-BBE3F4BCDB32}" destId="{C9911FAF-A636-47F0-8046-21F4D5C7B5CD}" srcOrd="0" destOrd="0" presId="urn:microsoft.com/office/officeart/2005/8/layout/architecture"/>
    <dgm:cxn modelId="{4F70EE3E-E053-4ECF-A77C-0A428D61DCB1}" type="presOf" srcId="{6AE6A977-D064-40EB-A922-48676ED466F6}" destId="{4AC7CDE1-60B3-4F44-B7B5-146D711537CB}" srcOrd="0" destOrd="0" presId="urn:microsoft.com/office/officeart/2005/8/layout/architecture"/>
    <dgm:cxn modelId="{85442A31-E977-409F-8D7B-F72C49F3F5A0}" srcId="{8EDCC321-6CB8-47F3-9BEB-BBE3F4BCDB32}" destId="{6A507D1A-0B6B-405A-9464-AC400167D6E2}" srcOrd="0" destOrd="0" parTransId="{7AF9A123-9F65-46FE-A7CC-3745FC9FEBAD}" sibTransId="{B560DE10-7673-4337-A099-BDA90831F3D6}"/>
    <dgm:cxn modelId="{42F2F216-C4DE-4503-B088-7549E900D1CB}" srcId="{6A507D1A-0B6B-405A-9464-AC400167D6E2}" destId="{4019EC1F-89CC-4251-BC2A-2EB7788FDE85}" srcOrd="0" destOrd="0" parTransId="{6E4C8606-F902-42A1-BCD5-453FC7A593A4}" sibTransId="{9B4599FC-C061-4C2F-864B-4E85AB452C0C}"/>
    <dgm:cxn modelId="{86FA1CAF-B89B-4CD0-88C6-4FC54FE7ABE6}" type="presOf" srcId="{4019EC1F-89CC-4251-BC2A-2EB7788FDE85}" destId="{BEF46840-2F40-487E-BF6D-7A904B49A58B}" srcOrd="0" destOrd="0" presId="urn:microsoft.com/office/officeart/2005/8/layout/architecture"/>
    <dgm:cxn modelId="{5910CD3C-42B2-44AF-8869-7A553EE9CC35}" type="presOf" srcId="{806B5B9F-1F51-4D65-B646-B885D4BCA59B}" destId="{6E099082-F009-4B53-832F-4D74E3B17D9F}" srcOrd="0" destOrd="0" presId="urn:microsoft.com/office/officeart/2005/8/layout/architecture"/>
    <dgm:cxn modelId="{A2D83D07-DCB8-48C1-AEE8-9D414E9B1E70}" type="presOf" srcId="{6A507D1A-0B6B-405A-9464-AC400167D6E2}" destId="{A1342A21-48BB-4F90-B4B2-B37BF1340886}" srcOrd="0" destOrd="0" presId="urn:microsoft.com/office/officeart/2005/8/layout/architecture"/>
    <dgm:cxn modelId="{45A7C145-26FF-442F-9F3C-991208FA2ED5}" srcId="{6AE6A977-D064-40EB-A922-48676ED466F6}" destId="{05884C91-7083-4CE4-9E5F-FCF082DD5AD4}" srcOrd="0" destOrd="0" parTransId="{75A05AC0-154A-46CC-8C42-215C217DC982}" sibTransId="{A699B71D-785B-4063-B140-2B6E778071BD}"/>
    <dgm:cxn modelId="{9B312D4F-6770-417D-9CF2-AFC4B11E5668}" srcId="{6A507D1A-0B6B-405A-9464-AC400167D6E2}" destId="{00C8B83B-415E-4626-A944-CA9D1D3A3E93}" srcOrd="1" destOrd="0" parTransId="{8FA881D6-3EA0-4F83-AE7C-89A491DC0A47}" sibTransId="{9D754802-B36E-4998-93B4-BD056C8B0789}"/>
    <dgm:cxn modelId="{1C3AF66F-E8E6-4563-AFAB-3A20BF841904}" srcId="{806B5B9F-1F51-4D65-B646-B885D4BCA59B}" destId="{8EDCC321-6CB8-47F3-9BEB-BBE3F4BCDB32}" srcOrd="0" destOrd="0" parTransId="{0E6DF1BC-BB98-4034-A996-7B1D7BBED7FA}" sibTransId="{92735799-9EA3-495D-902F-CEA669B824F3}"/>
    <dgm:cxn modelId="{629ED79A-54D1-4441-A6EF-FC00CD48A756}" type="presOf" srcId="{05884C91-7083-4CE4-9E5F-FCF082DD5AD4}" destId="{14A5D6CF-2FDC-4747-8879-DA4FF7932C34}" srcOrd="0" destOrd="0" presId="urn:microsoft.com/office/officeart/2005/8/layout/architecture"/>
    <dgm:cxn modelId="{6DD6EADF-0CD6-48FA-A567-44D557753446}" type="presParOf" srcId="{6E099082-F009-4B53-832F-4D74E3B17D9F}" destId="{0363C55A-1B10-4EE0-AD04-C77B2CA87FD5}" srcOrd="0" destOrd="0" presId="urn:microsoft.com/office/officeart/2005/8/layout/architecture"/>
    <dgm:cxn modelId="{A4032C61-8441-4406-BFE7-90B0A4DCE9AD}" type="presParOf" srcId="{0363C55A-1B10-4EE0-AD04-C77B2CA87FD5}" destId="{C9911FAF-A636-47F0-8046-21F4D5C7B5CD}" srcOrd="0" destOrd="0" presId="urn:microsoft.com/office/officeart/2005/8/layout/architecture"/>
    <dgm:cxn modelId="{35EFDA5D-E246-456C-BEB0-BC322FE29229}" type="presParOf" srcId="{0363C55A-1B10-4EE0-AD04-C77B2CA87FD5}" destId="{132404F7-1B37-4584-B155-3F47F4A803BC}" srcOrd="1" destOrd="0" presId="urn:microsoft.com/office/officeart/2005/8/layout/architecture"/>
    <dgm:cxn modelId="{D79D170C-1AE1-4750-922E-6BEFA2269130}" type="presParOf" srcId="{0363C55A-1B10-4EE0-AD04-C77B2CA87FD5}" destId="{FF22D1E7-7DDD-437B-8323-5358720F4476}" srcOrd="2" destOrd="0" presId="urn:microsoft.com/office/officeart/2005/8/layout/architecture"/>
    <dgm:cxn modelId="{C946A656-67A4-4C96-95FD-FBF9A40014F9}" type="presParOf" srcId="{FF22D1E7-7DDD-437B-8323-5358720F4476}" destId="{682CB3BA-E2CB-4C38-984A-EE043DC5B8D4}" srcOrd="0" destOrd="0" presId="urn:microsoft.com/office/officeart/2005/8/layout/architecture"/>
    <dgm:cxn modelId="{CA787E16-0035-4D18-B5B1-F2AA08902E88}" type="presParOf" srcId="{682CB3BA-E2CB-4C38-984A-EE043DC5B8D4}" destId="{A1342A21-48BB-4F90-B4B2-B37BF1340886}" srcOrd="0" destOrd="0" presId="urn:microsoft.com/office/officeart/2005/8/layout/architecture"/>
    <dgm:cxn modelId="{C4CBAB7D-10AB-44AD-9F71-BC6754DFAD31}" type="presParOf" srcId="{682CB3BA-E2CB-4C38-984A-EE043DC5B8D4}" destId="{FC4C6101-2E8E-4057-8239-91ECE22F8676}" srcOrd="1" destOrd="0" presId="urn:microsoft.com/office/officeart/2005/8/layout/architecture"/>
    <dgm:cxn modelId="{40C0ECE9-744D-497D-A7D8-0BA1C61C0741}" type="presParOf" srcId="{682CB3BA-E2CB-4C38-984A-EE043DC5B8D4}" destId="{F531DAEE-7271-4286-88D0-1345DB0C52BA}" srcOrd="2" destOrd="0" presId="urn:microsoft.com/office/officeart/2005/8/layout/architecture"/>
    <dgm:cxn modelId="{2017B443-74B9-4C39-A0A8-F50CB107EB78}" type="presParOf" srcId="{F531DAEE-7271-4286-88D0-1345DB0C52BA}" destId="{F913B81F-45D2-4C66-BDC6-D7C0C0571966}" srcOrd="0" destOrd="0" presId="urn:microsoft.com/office/officeart/2005/8/layout/architecture"/>
    <dgm:cxn modelId="{5722388D-D691-469B-ADC3-CD4D276BDC70}" type="presParOf" srcId="{F913B81F-45D2-4C66-BDC6-D7C0C0571966}" destId="{BEF46840-2F40-487E-BF6D-7A904B49A58B}" srcOrd="0" destOrd="0" presId="urn:microsoft.com/office/officeart/2005/8/layout/architecture"/>
    <dgm:cxn modelId="{1AE761A0-691F-41FA-A2FB-BB5F968BEE40}" type="presParOf" srcId="{F913B81F-45D2-4C66-BDC6-D7C0C0571966}" destId="{049C18C0-C58C-48DD-BBBE-72003DBF138A}" srcOrd="1" destOrd="0" presId="urn:microsoft.com/office/officeart/2005/8/layout/architecture"/>
    <dgm:cxn modelId="{2DFE8EFB-F6E2-4625-810F-B921D976E0E6}" type="presParOf" srcId="{F531DAEE-7271-4286-88D0-1345DB0C52BA}" destId="{7065A66A-A073-4E31-8E88-00EB353A80E9}" srcOrd="1" destOrd="0" presId="urn:microsoft.com/office/officeart/2005/8/layout/architecture"/>
    <dgm:cxn modelId="{3A2F11F4-AE72-4363-BB4B-4E9EE8935FEE}" type="presParOf" srcId="{F531DAEE-7271-4286-88D0-1345DB0C52BA}" destId="{964B7324-B6EB-45FC-B1F4-1BB36EE317A5}" srcOrd="2" destOrd="0" presId="urn:microsoft.com/office/officeart/2005/8/layout/architecture"/>
    <dgm:cxn modelId="{CF113CB2-8FA1-4B00-AA48-44725DCC65B9}" type="presParOf" srcId="{964B7324-B6EB-45FC-B1F4-1BB36EE317A5}" destId="{358F8A43-D32C-45A2-84FF-EA1EC7E55C77}" srcOrd="0" destOrd="0" presId="urn:microsoft.com/office/officeart/2005/8/layout/architecture"/>
    <dgm:cxn modelId="{AC1E4CDF-FDA6-42EE-87D3-E0E5A089E34B}" type="presParOf" srcId="{964B7324-B6EB-45FC-B1F4-1BB36EE317A5}" destId="{6BED14CB-DBAA-493E-B30F-9430833929B3}" srcOrd="1" destOrd="0" presId="urn:microsoft.com/office/officeart/2005/8/layout/architecture"/>
    <dgm:cxn modelId="{DC283D32-ED6E-4F3A-BB0B-EC9079869ED1}" type="presParOf" srcId="{FF22D1E7-7DDD-437B-8323-5358720F4476}" destId="{C8D07521-3C90-4F1F-A094-862FB7F0F5A9}" srcOrd="1" destOrd="0" presId="urn:microsoft.com/office/officeart/2005/8/layout/architecture"/>
    <dgm:cxn modelId="{221AB381-80FB-4E05-9699-4AFE46B30CFF}" type="presParOf" srcId="{FF22D1E7-7DDD-437B-8323-5358720F4476}" destId="{723ADCA1-07CD-49A2-9DCE-137D0BA9D994}" srcOrd="2" destOrd="0" presId="urn:microsoft.com/office/officeart/2005/8/layout/architecture"/>
    <dgm:cxn modelId="{E1E340D1-8050-4D01-BCE8-E3B19E078589}" type="presParOf" srcId="{723ADCA1-07CD-49A2-9DCE-137D0BA9D994}" destId="{4AC7CDE1-60B3-4F44-B7B5-146D711537CB}" srcOrd="0" destOrd="0" presId="urn:microsoft.com/office/officeart/2005/8/layout/architecture"/>
    <dgm:cxn modelId="{65D696DA-1F8B-4A0E-9889-C54748CDBBCE}" type="presParOf" srcId="{723ADCA1-07CD-49A2-9DCE-137D0BA9D994}" destId="{0D39AA87-387A-47B0-A4D7-532872FF4137}" srcOrd="1" destOrd="0" presId="urn:microsoft.com/office/officeart/2005/8/layout/architecture"/>
    <dgm:cxn modelId="{9668C96A-7384-4739-807C-B5CA694712F7}" type="presParOf" srcId="{723ADCA1-07CD-49A2-9DCE-137D0BA9D994}" destId="{BB45A1E4-FEFB-4CA4-81ED-AA93A32B4537}" srcOrd="2" destOrd="0" presId="urn:microsoft.com/office/officeart/2005/8/layout/architecture"/>
    <dgm:cxn modelId="{D09572CC-98AD-4201-B7D6-D1AD780DFD7A}" type="presParOf" srcId="{BB45A1E4-FEFB-4CA4-81ED-AA93A32B4537}" destId="{700A7B35-8D2F-4544-918E-AF5374E0B04B}" srcOrd="0" destOrd="0" presId="urn:microsoft.com/office/officeart/2005/8/layout/architecture"/>
    <dgm:cxn modelId="{80E061DB-42A3-4582-A222-DD8F88EC7D71}" type="presParOf" srcId="{700A7B35-8D2F-4544-918E-AF5374E0B04B}" destId="{14A5D6CF-2FDC-4747-8879-DA4FF7932C34}" srcOrd="0" destOrd="0" presId="urn:microsoft.com/office/officeart/2005/8/layout/architecture"/>
    <dgm:cxn modelId="{0775EEBD-26F3-47B3-9876-910823FF1729}" type="presParOf" srcId="{700A7B35-8D2F-4544-918E-AF5374E0B04B}" destId="{8425365B-D9CB-4890-B357-EB382D5558D3}"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5F0A2-629C-4012-A973-1D4AF0298936}">
      <dsp:nvSpPr>
        <dsp:cNvPr id="0" name=""/>
        <dsp:cNvSpPr/>
      </dsp:nvSpPr>
      <dsp:spPr>
        <a:xfrm>
          <a:off x="236906" y="179107"/>
          <a:ext cx="1921082" cy="2196625"/>
        </a:xfrm>
        <a:prstGeom prst="upArrow">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AEBAA6-B8BD-4EFB-B3DF-DC20FC220A99}">
      <dsp:nvSpPr>
        <dsp:cNvPr id="0" name=""/>
        <dsp:cNvSpPr/>
      </dsp:nvSpPr>
      <dsp:spPr>
        <a:xfrm>
          <a:off x="1866563" y="0"/>
          <a:ext cx="6105926" cy="25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0" rIns="341376" bIns="341376" numCol="1" spcCol="1270" anchor="ctr" anchorCtr="0">
          <a:noAutofit/>
        </a:bodyPr>
        <a:lstStyle/>
        <a:p>
          <a:pPr lvl="0" algn="l" defTabSz="2133600">
            <a:lnSpc>
              <a:spcPct val="90000"/>
            </a:lnSpc>
            <a:spcBef>
              <a:spcPct val="0"/>
            </a:spcBef>
            <a:spcAft>
              <a:spcPct val="35000"/>
            </a:spcAft>
          </a:pPr>
          <a:r>
            <a:rPr lang="en-US" sz="4800" kern="1200" dirty="0" smtClean="0">
              <a:solidFill>
                <a:schemeClr val="accent5">
                  <a:lumMod val="50000"/>
                </a:schemeClr>
              </a:solidFill>
              <a:latin typeface="Times New Roman" panose="02020603050405020304" pitchFamily="18" charset="0"/>
              <a:cs typeface="Times New Roman" panose="02020603050405020304" pitchFamily="18" charset="0"/>
            </a:rPr>
            <a:t>4.5</a:t>
          </a:r>
          <a:r>
            <a:rPr lang="en-US" sz="4000" kern="12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kern="1200" dirty="0" smtClean="0">
              <a:solidFill>
                <a:schemeClr val="accent5">
                  <a:lumMod val="50000"/>
                </a:schemeClr>
              </a:solidFill>
              <a:latin typeface="Times New Roman" panose="02020603050405020304" pitchFamily="18" charset="0"/>
              <a:cs typeface="Times New Roman" panose="02020603050405020304" pitchFamily="18" charset="0"/>
            </a:rPr>
            <a:t>average points increase in residents’ confidence who received the Orientation Guide</a:t>
          </a:r>
          <a:endParaRPr lang="en-US" sz="2800" kern="1200" dirty="0">
            <a:solidFill>
              <a:schemeClr val="accent5">
                <a:lumMod val="50000"/>
              </a:schemeClr>
            </a:solidFill>
            <a:latin typeface="Times New Roman" panose="02020603050405020304" pitchFamily="18" charset="0"/>
            <a:cs typeface="Times New Roman" panose="02020603050405020304" pitchFamily="18" charset="0"/>
          </a:endParaRPr>
        </a:p>
      </dsp:txBody>
      <dsp:txXfrm>
        <a:off x="1866563" y="0"/>
        <a:ext cx="6105926" cy="2554839"/>
      </dsp:txXfrm>
    </dsp:sp>
    <dsp:sp modelId="{04291181-5529-421F-B0E3-26486B00C32E}">
      <dsp:nvSpPr>
        <dsp:cNvPr id="0" name=""/>
        <dsp:cNvSpPr/>
      </dsp:nvSpPr>
      <dsp:spPr>
        <a:xfrm rot="10800000">
          <a:off x="1917522" y="2505603"/>
          <a:ext cx="1870685" cy="2177464"/>
        </a:xfrm>
        <a:prstGeom prst="downArrow">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E0AE24-7051-4FCF-8BAF-911BB878E98C}">
      <dsp:nvSpPr>
        <dsp:cNvPr id="0" name=""/>
        <dsp:cNvSpPr/>
      </dsp:nvSpPr>
      <dsp:spPr>
        <a:xfrm>
          <a:off x="3559431" y="1869818"/>
          <a:ext cx="5771535" cy="25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0" rIns="341376" bIns="341376" numCol="1" spcCol="1270" anchor="ctr" anchorCtr="0">
          <a:noAutofit/>
        </a:bodyPr>
        <a:lstStyle/>
        <a:p>
          <a:pPr lvl="0" algn="l" defTabSz="2133600">
            <a:lnSpc>
              <a:spcPct val="90000"/>
            </a:lnSpc>
            <a:spcBef>
              <a:spcPct val="0"/>
            </a:spcBef>
            <a:spcAft>
              <a:spcPct val="35000"/>
            </a:spcAft>
          </a:pPr>
          <a:r>
            <a:rPr lang="en-US" sz="4800" kern="1200" dirty="0" smtClean="0">
              <a:solidFill>
                <a:schemeClr val="accent5">
                  <a:lumMod val="50000"/>
                </a:schemeClr>
              </a:solidFill>
              <a:latin typeface="Times New Roman" panose="02020603050405020304" pitchFamily="18" charset="0"/>
              <a:cs typeface="Times New Roman" panose="02020603050405020304" pitchFamily="18" charset="0"/>
            </a:rPr>
            <a:t>2.4 </a:t>
          </a:r>
          <a:r>
            <a:rPr lang="en-US" sz="2800" kern="1200" dirty="0" smtClean="0">
              <a:solidFill>
                <a:schemeClr val="accent5">
                  <a:lumMod val="50000"/>
                </a:schemeClr>
              </a:solidFill>
              <a:latin typeface="Times New Roman" panose="02020603050405020304" pitchFamily="18" charset="0"/>
              <a:cs typeface="Times New Roman" panose="02020603050405020304" pitchFamily="18" charset="0"/>
            </a:rPr>
            <a:t>average points increase in residents’ confidence who did not receive the Orientation Guide</a:t>
          </a:r>
          <a:endParaRPr lang="en-US" sz="2800" kern="1200" dirty="0">
            <a:solidFill>
              <a:schemeClr val="accent5">
                <a:lumMod val="50000"/>
              </a:schemeClr>
            </a:solidFill>
            <a:latin typeface="Times New Roman" panose="02020603050405020304" pitchFamily="18" charset="0"/>
            <a:cs typeface="Times New Roman" panose="02020603050405020304" pitchFamily="18" charset="0"/>
          </a:endParaRPr>
        </a:p>
      </dsp:txBody>
      <dsp:txXfrm>
        <a:off x="3559431" y="1869818"/>
        <a:ext cx="5771535" cy="2554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11FAF-A636-47F0-8046-21F4D5C7B5CD}">
      <dsp:nvSpPr>
        <dsp:cNvPr id="0" name=""/>
        <dsp:cNvSpPr/>
      </dsp:nvSpPr>
      <dsp:spPr>
        <a:xfrm>
          <a:off x="1128" y="7591418"/>
          <a:ext cx="9832988" cy="3617885"/>
        </a:xfrm>
        <a:prstGeom prst="roundRect">
          <a:avLst>
            <a:gd name="adj" fmla="val 10000"/>
          </a:avLst>
        </a:prstGeom>
        <a:solidFill>
          <a:schemeClr val="accent6">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solidFill>
                <a:schemeClr val="accent5">
                  <a:lumMod val="50000"/>
                </a:schemeClr>
              </a:solidFill>
              <a:latin typeface="Times New Roman" panose="02020603050405020304" pitchFamily="18" charset="0"/>
              <a:cs typeface="Times New Roman" panose="02020603050405020304" pitchFamily="18" charset="0"/>
            </a:rPr>
            <a:t>100% </a:t>
          </a:r>
        </a:p>
        <a:p>
          <a:pPr lvl="0" algn="ctr" defTabSz="2311400">
            <a:lnSpc>
              <a:spcPct val="90000"/>
            </a:lnSpc>
            <a:spcBef>
              <a:spcPct val="0"/>
            </a:spcBef>
            <a:spcAft>
              <a:spcPct val="35000"/>
            </a:spcAft>
          </a:pPr>
          <a:r>
            <a:rPr lang="en-US" sz="5200" kern="1200" dirty="0" smtClean="0">
              <a:solidFill>
                <a:schemeClr val="accent5">
                  <a:lumMod val="50000"/>
                </a:schemeClr>
              </a:solidFill>
              <a:latin typeface="Times New Roman" panose="02020603050405020304" pitchFamily="18" charset="0"/>
              <a:cs typeface="Times New Roman" panose="02020603050405020304" pitchFamily="18" charset="0"/>
            </a:rPr>
            <a:t>of upper level residents agree an Orientation Guide should be given to all incoming residents</a:t>
          </a:r>
          <a:endParaRPr lang="en-US" sz="5200" kern="1200" dirty="0">
            <a:solidFill>
              <a:schemeClr val="accent5">
                <a:lumMod val="50000"/>
              </a:schemeClr>
            </a:solidFill>
            <a:latin typeface="Times New Roman" panose="02020603050405020304" pitchFamily="18" charset="0"/>
            <a:cs typeface="Times New Roman" panose="02020603050405020304" pitchFamily="18" charset="0"/>
          </a:endParaRPr>
        </a:p>
      </dsp:txBody>
      <dsp:txXfrm>
        <a:off x="107092" y="7697382"/>
        <a:ext cx="9621060" cy="3405957"/>
      </dsp:txXfrm>
    </dsp:sp>
    <dsp:sp modelId="{A1342A21-48BB-4F90-B4B2-B37BF1340886}">
      <dsp:nvSpPr>
        <dsp:cNvPr id="0" name=""/>
        <dsp:cNvSpPr/>
      </dsp:nvSpPr>
      <dsp:spPr>
        <a:xfrm>
          <a:off x="1128" y="3795768"/>
          <a:ext cx="6423212" cy="3617885"/>
        </a:xfrm>
        <a:prstGeom prst="roundRect">
          <a:avLst>
            <a:gd name="adj" fmla="val 10000"/>
          </a:avLst>
        </a:prstGeom>
        <a:solidFill>
          <a:schemeClr val="accent6">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accent5">
                  <a:lumMod val="50000"/>
                </a:schemeClr>
              </a:solidFill>
              <a:latin typeface="Times New Roman" panose="02020603050405020304" pitchFamily="18" charset="0"/>
              <a:cs typeface="Times New Roman" panose="02020603050405020304" pitchFamily="18" charset="0"/>
            </a:rPr>
            <a:t>86%</a:t>
          </a:r>
        </a:p>
        <a:p>
          <a:pPr lvl="0" algn="ctr" defTabSz="1866900">
            <a:lnSpc>
              <a:spcPct val="90000"/>
            </a:lnSpc>
            <a:spcBef>
              <a:spcPct val="0"/>
            </a:spcBef>
            <a:spcAft>
              <a:spcPct val="35000"/>
            </a:spcAft>
          </a:pPr>
          <a:r>
            <a:rPr lang="en-US" sz="2500" kern="1200" dirty="0" smtClean="0">
              <a:solidFill>
                <a:schemeClr val="accent5">
                  <a:lumMod val="50000"/>
                </a:schemeClr>
              </a:solidFill>
              <a:latin typeface="Times New Roman" panose="02020603050405020304" pitchFamily="18" charset="0"/>
              <a:cs typeface="Times New Roman" panose="02020603050405020304" pitchFamily="18" charset="0"/>
            </a:rPr>
            <a:t> of upper level residents agree that having an Orientation Guide would have been beneficial to them</a:t>
          </a:r>
          <a:endParaRPr lang="en-US" sz="2500" kern="1200" dirty="0">
            <a:solidFill>
              <a:schemeClr val="accent5">
                <a:lumMod val="50000"/>
              </a:schemeClr>
            </a:solidFill>
            <a:latin typeface="Times New Roman" panose="02020603050405020304" pitchFamily="18" charset="0"/>
            <a:cs typeface="Times New Roman" panose="02020603050405020304" pitchFamily="18" charset="0"/>
          </a:endParaRPr>
        </a:p>
      </dsp:txBody>
      <dsp:txXfrm>
        <a:off x="107092" y="3901732"/>
        <a:ext cx="6211284" cy="3405957"/>
      </dsp:txXfrm>
    </dsp:sp>
    <dsp:sp modelId="{BEF46840-2F40-487E-BF6D-7A904B49A58B}">
      <dsp:nvSpPr>
        <dsp:cNvPr id="0" name=""/>
        <dsp:cNvSpPr/>
      </dsp:nvSpPr>
      <dsp:spPr>
        <a:xfrm>
          <a:off x="1128" y="119"/>
          <a:ext cx="3145549" cy="3617885"/>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accent5">
                  <a:lumMod val="50000"/>
                </a:schemeClr>
              </a:solidFill>
              <a:latin typeface="Times New Roman" panose="02020603050405020304" pitchFamily="18" charset="0"/>
              <a:cs typeface="Times New Roman" panose="02020603050405020304" pitchFamily="18" charset="0"/>
            </a:rPr>
            <a:t>53% </a:t>
          </a:r>
        </a:p>
        <a:p>
          <a:pPr lvl="0" algn="ctr" defTabSz="1866900">
            <a:lnSpc>
              <a:spcPct val="90000"/>
            </a:lnSpc>
            <a:spcBef>
              <a:spcPct val="0"/>
            </a:spcBef>
            <a:spcAft>
              <a:spcPct val="35000"/>
            </a:spcAft>
          </a:pPr>
          <a:r>
            <a:rPr lang="en-US" sz="2400" kern="1200" dirty="0" smtClean="0">
              <a:solidFill>
                <a:schemeClr val="accent5">
                  <a:lumMod val="50000"/>
                </a:schemeClr>
              </a:solidFill>
              <a:latin typeface="Times New Roman" panose="02020603050405020304" pitchFamily="18" charset="0"/>
              <a:cs typeface="Times New Roman" panose="02020603050405020304" pitchFamily="18" charset="0"/>
            </a:rPr>
            <a:t>of residents felt prepared for clinic prior to starting residency</a:t>
          </a:r>
          <a:endParaRPr lang="en-US" sz="2400" kern="1200" dirty="0">
            <a:solidFill>
              <a:schemeClr val="accent5">
                <a:lumMod val="50000"/>
              </a:schemeClr>
            </a:solidFill>
            <a:latin typeface="Times New Roman" panose="02020603050405020304" pitchFamily="18" charset="0"/>
            <a:cs typeface="Times New Roman" panose="02020603050405020304" pitchFamily="18" charset="0"/>
          </a:endParaRPr>
        </a:p>
      </dsp:txBody>
      <dsp:txXfrm>
        <a:off x="93258" y="92249"/>
        <a:ext cx="2961289" cy="3433625"/>
      </dsp:txXfrm>
    </dsp:sp>
    <dsp:sp modelId="{358F8A43-D32C-45A2-84FF-EA1EC7E55C77}">
      <dsp:nvSpPr>
        <dsp:cNvPr id="0" name=""/>
        <dsp:cNvSpPr/>
      </dsp:nvSpPr>
      <dsp:spPr>
        <a:xfrm>
          <a:off x="3278791" y="119"/>
          <a:ext cx="3145549" cy="3617885"/>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accent5">
                  <a:lumMod val="50000"/>
                </a:schemeClr>
              </a:solidFill>
              <a:latin typeface="Times New Roman" panose="02020603050405020304" pitchFamily="18" charset="0"/>
              <a:cs typeface="Times New Roman" panose="02020603050405020304" pitchFamily="18" charset="0"/>
            </a:rPr>
            <a:t>23% </a:t>
          </a:r>
        </a:p>
        <a:p>
          <a:pPr lvl="0" algn="ctr" defTabSz="1866900">
            <a:lnSpc>
              <a:spcPct val="90000"/>
            </a:lnSpc>
            <a:spcBef>
              <a:spcPct val="0"/>
            </a:spcBef>
            <a:spcAft>
              <a:spcPct val="35000"/>
            </a:spcAft>
          </a:pPr>
          <a:r>
            <a:rPr lang="en-US" sz="2400" kern="1200" dirty="0" smtClean="0">
              <a:solidFill>
                <a:schemeClr val="accent5">
                  <a:lumMod val="50000"/>
                </a:schemeClr>
              </a:solidFill>
              <a:latin typeface="Times New Roman" panose="02020603050405020304" pitchFamily="18" charset="0"/>
              <a:cs typeface="Times New Roman" panose="02020603050405020304" pitchFamily="18" charset="0"/>
            </a:rPr>
            <a:t>of residents felt like orientation prepared them for clinic</a:t>
          </a:r>
          <a:endParaRPr lang="en-US" sz="2400" kern="1200" dirty="0">
            <a:solidFill>
              <a:schemeClr val="accent5">
                <a:lumMod val="50000"/>
              </a:schemeClr>
            </a:solidFill>
            <a:latin typeface="Times New Roman" panose="02020603050405020304" pitchFamily="18" charset="0"/>
            <a:cs typeface="Times New Roman" panose="02020603050405020304" pitchFamily="18" charset="0"/>
          </a:endParaRPr>
        </a:p>
      </dsp:txBody>
      <dsp:txXfrm>
        <a:off x="3370921" y="92249"/>
        <a:ext cx="2961289" cy="3433625"/>
      </dsp:txXfrm>
    </dsp:sp>
    <dsp:sp modelId="{4AC7CDE1-60B3-4F44-B7B5-146D711537CB}">
      <dsp:nvSpPr>
        <dsp:cNvPr id="0" name=""/>
        <dsp:cNvSpPr/>
      </dsp:nvSpPr>
      <dsp:spPr>
        <a:xfrm>
          <a:off x="6688567" y="3795768"/>
          <a:ext cx="3145549" cy="3617885"/>
        </a:xfrm>
        <a:prstGeom prst="roundRect">
          <a:avLst>
            <a:gd name="adj" fmla="val 10000"/>
          </a:avLst>
        </a:prstGeom>
        <a:solidFill>
          <a:schemeClr val="accent6">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accent5">
                  <a:lumMod val="50000"/>
                </a:schemeClr>
              </a:solidFill>
              <a:latin typeface="Times New Roman" panose="02020603050405020304" pitchFamily="18" charset="0"/>
              <a:cs typeface="Times New Roman" panose="02020603050405020304" pitchFamily="18" charset="0"/>
            </a:rPr>
            <a:t>29% </a:t>
          </a:r>
        </a:p>
        <a:p>
          <a:pPr lvl="0" algn="ctr" defTabSz="1866900">
            <a:lnSpc>
              <a:spcPct val="90000"/>
            </a:lnSpc>
            <a:spcBef>
              <a:spcPct val="0"/>
            </a:spcBef>
            <a:spcAft>
              <a:spcPct val="35000"/>
            </a:spcAft>
          </a:pPr>
          <a:r>
            <a:rPr lang="en-US" sz="2500" kern="1200" dirty="0" smtClean="0">
              <a:solidFill>
                <a:schemeClr val="accent5">
                  <a:lumMod val="50000"/>
                </a:schemeClr>
              </a:solidFill>
              <a:latin typeface="Times New Roman" panose="02020603050405020304" pitchFamily="18" charset="0"/>
              <a:cs typeface="Times New Roman" panose="02020603050405020304" pitchFamily="18" charset="0"/>
            </a:rPr>
            <a:t>of upper level residents felt like they received adequate orientation to Family Medicine Clinic as an intern</a:t>
          </a:r>
          <a:endParaRPr lang="en-US" sz="2500" kern="1200" dirty="0">
            <a:solidFill>
              <a:schemeClr val="accent5">
                <a:lumMod val="50000"/>
              </a:schemeClr>
            </a:solidFill>
            <a:latin typeface="Times New Roman" panose="02020603050405020304" pitchFamily="18" charset="0"/>
            <a:cs typeface="Times New Roman" panose="02020603050405020304" pitchFamily="18" charset="0"/>
          </a:endParaRPr>
        </a:p>
      </dsp:txBody>
      <dsp:txXfrm>
        <a:off x="6780697" y="3887898"/>
        <a:ext cx="2961289" cy="3433625"/>
      </dsp:txXfrm>
    </dsp:sp>
    <dsp:sp modelId="{14A5D6CF-2FDC-4747-8879-DA4FF7932C34}">
      <dsp:nvSpPr>
        <dsp:cNvPr id="0" name=""/>
        <dsp:cNvSpPr/>
      </dsp:nvSpPr>
      <dsp:spPr>
        <a:xfrm>
          <a:off x="6688567" y="119"/>
          <a:ext cx="3145549" cy="3617885"/>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accent5">
                  <a:lumMod val="50000"/>
                </a:schemeClr>
              </a:solidFill>
              <a:latin typeface="Times New Roman" panose="02020603050405020304" pitchFamily="18" charset="0"/>
              <a:cs typeface="Times New Roman" panose="02020603050405020304" pitchFamily="18" charset="0"/>
            </a:rPr>
            <a:t>71% </a:t>
          </a:r>
        </a:p>
        <a:p>
          <a:pPr lvl="0" algn="ctr" defTabSz="1866900">
            <a:lnSpc>
              <a:spcPct val="90000"/>
            </a:lnSpc>
            <a:spcBef>
              <a:spcPct val="0"/>
            </a:spcBef>
            <a:spcAft>
              <a:spcPct val="35000"/>
            </a:spcAft>
          </a:pPr>
          <a:r>
            <a:rPr lang="en-US" sz="2400" kern="1200" dirty="0" smtClean="0">
              <a:solidFill>
                <a:schemeClr val="accent5">
                  <a:lumMod val="50000"/>
                </a:schemeClr>
              </a:solidFill>
              <a:latin typeface="Times New Roman" panose="02020603050405020304" pitchFamily="18" charset="0"/>
              <a:cs typeface="Times New Roman" panose="02020603050405020304" pitchFamily="18" charset="0"/>
            </a:rPr>
            <a:t>of upper level residents felt that they did not have enough experience in Family Medicine Clinic as medical students</a:t>
          </a:r>
          <a:endParaRPr lang="en-US" sz="2400" kern="1200" dirty="0">
            <a:solidFill>
              <a:schemeClr val="accent5">
                <a:lumMod val="50000"/>
              </a:schemeClr>
            </a:solidFill>
            <a:latin typeface="Times New Roman" panose="02020603050405020304" pitchFamily="18" charset="0"/>
            <a:cs typeface="Times New Roman" panose="02020603050405020304" pitchFamily="18" charset="0"/>
          </a:endParaRPr>
        </a:p>
      </dsp:txBody>
      <dsp:txXfrm>
        <a:off x="6780697" y="92249"/>
        <a:ext cx="2961289" cy="3433625"/>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11/2/2017</a:t>
            </a:fld>
            <a:endParaRPr lang="en-US"/>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49751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11224245" y="1785731"/>
            <a:ext cx="21421724" cy="1280160"/>
          </a:xfrm>
          <a:prstGeom prst="rect">
            <a:avLst/>
          </a:prstGeom>
        </p:spPr>
        <p:txBody>
          <a:bodyPr>
            <a:normAutofit/>
          </a:bodyPr>
          <a:lstStyle>
            <a:lvl1pPr marL="0" indent="0" algn="ctr">
              <a:buFontTx/>
              <a:buNone/>
              <a:defRPr sz="6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47" name="Text Placeholder 76"/>
          <p:cNvSpPr>
            <a:spLocks noGrp="1"/>
          </p:cNvSpPr>
          <p:nvPr>
            <p:ph type="body" sz="quarter" idx="184" hasCustomPrompt="1"/>
          </p:nvPr>
        </p:nvSpPr>
        <p:spPr>
          <a:xfrm>
            <a:off x="11224245" y="3117452"/>
            <a:ext cx="21421724" cy="1163782"/>
          </a:xfrm>
          <a:prstGeom prst="rect">
            <a:avLst/>
          </a:prstGeom>
        </p:spPr>
        <p:txBody>
          <a:bodyPr>
            <a:normAutofit/>
          </a:bodyPr>
          <a:lstStyle>
            <a:lvl1pPr marL="0" indent="0"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48" name="Text Placeholder 76"/>
          <p:cNvSpPr>
            <a:spLocks noGrp="1"/>
          </p:cNvSpPr>
          <p:nvPr>
            <p:ph type="body" sz="quarter" idx="185" hasCustomPrompt="1"/>
          </p:nvPr>
        </p:nvSpPr>
        <p:spPr>
          <a:xfrm>
            <a:off x="11224245" y="417443"/>
            <a:ext cx="21421724" cy="1280160"/>
          </a:xfrm>
          <a:prstGeom prst="rect">
            <a:avLst/>
          </a:prstGeom>
        </p:spPr>
        <p:txBody>
          <a:bodyPr>
            <a:normAutofit/>
          </a:bodyPr>
          <a:lstStyle>
            <a:lvl1pPr marL="0" indent="0" algn="ctr">
              <a:buFontTx/>
              <a:buNone/>
              <a:defRPr sz="8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43891200" cy="4371975"/>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flipV="1">
            <a:off x="0" y="4371975"/>
            <a:ext cx="43891200" cy="433386"/>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baseline="-25000"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err="1">
                <a:solidFill>
                  <a:schemeClr val="bg1">
                    <a:lumMod val="75000"/>
                  </a:schemeClr>
                </a:solidFill>
                <a:latin typeface="Arial" charset="0"/>
              </a:rPr>
              <a:t>www.PosterPresentations.com</a:t>
            </a:r>
            <a:endParaRPr lang="en-US" sz="1100" b="1" dirty="0">
              <a:solidFill>
                <a:schemeClr val="bg1">
                  <a:lumMod val="75000"/>
                </a:schemeClr>
              </a:solidFill>
              <a:latin typeface="Arial" charset="0"/>
            </a:endParaRPr>
          </a:p>
        </p:txBody>
      </p:sp>
      <p:sp>
        <p:nvSpPr>
          <p:cNvPr id="30" name="Rounded Rectangle 29"/>
          <p:cNvSpPr/>
          <p:nvPr userDrawn="1"/>
        </p:nvSpPr>
        <p:spPr>
          <a:xfrm>
            <a:off x="506697" y="5267325"/>
            <a:ext cx="1018006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userDrawn="1"/>
        </p:nvSpPr>
        <p:spPr>
          <a:xfrm>
            <a:off x="33164748" y="5257799"/>
            <a:ext cx="1018006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userDrawn="1"/>
        </p:nvSpPr>
        <p:spPr>
          <a:xfrm>
            <a:off x="11233151" y="5257798"/>
            <a:ext cx="21428073" cy="26736675"/>
          </a:xfrm>
          <a:prstGeom prst="roundRect">
            <a:avLst>
              <a:gd name="adj" fmla="val 457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userDrawn="1"/>
        </p:nvGrpSpPr>
        <p:grpSpPr>
          <a:xfrm>
            <a:off x="-11225189" y="-1"/>
            <a:ext cx="11018865" cy="32918401"/>
            <a:chOff x="-11225189" y="-1"/>
            <a:chExt cx="11018865" cy="32918401"/>
          </a:xfrm>
        </p:grpSpPr>
        <p:sp>
          <p:nvSpPr>
            <p:cNvPr id="48" name="Rectangle 47"/>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smtClean="0">
                  <a:solidFill>
                    <a:srgbClr val="FF0000"/>
                  </a:solidFill>
                  <a:latin typeface="Trebuchet MS" pitchFamily="34" charset="0"/>
                </a:rPr>
                <a:t>(—THIS SIDEBAR DOES NOT PRINT—)</a:t>
              </a:r>
              <a:endParaRPr lang="en-US" sz="3200" b="1" spc="600" smtClean="0">
                <a:solidFill>
                  <a:schemeClr val="bg1"/>
                </a:solidFill>
                <a:latin typeface="Trebuchet MS" pitchFamily="34" charset="0"/>
              </a:endParaRPr>
            </a:p>
            <a:p>
              <a:pPr algn="ctr"/>
              <a:r>
                <a:rPr lang="en-US" sz="4000" b="1" spc="600" smtClean="0">
                  <a:solidFill>
                    <a:schemeClr val="bg1"/>
                  </a:solidFill>
                  <a:latin typeface="Trebuchet MS" pitchFamily="34" charset="0"/>
                </a:rPr>
                <a:t>DESIGN</a:t>
              </a:r>
              <a:r>
                <a:rPr lang="en-US" sz="4000" b="1" spc="600" baseline="0" smtClean="0">
                  <a:solidFill>
                    <a:schemeClr val="bg1"/>
                  </a:solidFill>
                  <a:latin typeface="Trebuchet MS" pitchFamily="34" charset="0"/>
                </a:rPr>
                <a:t> </a:t>
              </a:r>
              <a:r>
                <a:rPr lang="en-US" sz="4000" b="1" spc="600" smtClean="0">
                  <a:solidFill>
                    <a:schemeClr val="bg1"/>
                  </a:solidFill>
                  <a:latin typeface="Trebuchet MS" pitchFamily="34" charset="0"/>
                </a:rPr>
                <a:t>GUIDE</a:t>
              </a:r>
            </a:p>
            <a:p>
              <a:pPr algn="ctr"/>
              <a:endParaRPr lang="en-US" sz="2800" b="1" smtClean="0">
                <a:latin typeface="Trebuchet MS" pitchFamily="34" charset="0"/>
              </a:endParaRPr>
            </a:p>
            <a:p>
              <a:pPr defTabSz="3765639"/>
              <a:r>
                <a:rPr lang="en-US" sz="2800" i="0" smtClean="0">
                  <a:latin typeface="Trebuchet MS" pitchFamily="34" charset="0"/>
                </a:rPr>
                <a:t>This PowerPoint</a:t>
              </a:r>
              <a:r>
                <a:rPr lang="en-US" sz="2800" i="0" baseline="0" smtClean="0">
                  <a:latin typeface="Trebuchet MS" pitchFamily="34" charset="0"/>
                </a:rPr>
                <a:t> </a:t>
              </a:r>
              <a:r>
                <a:rPr lang="en-US" sz="2800" i="0" smtClean="0">
                  <a:latin typeface="Trebuchet MS" pitchFamily="34" charset="0"/>
                </a:rPr>
                <a:t>2007 template produces</a:t>
              </a:r>
              <a:r>
                <a:rPr lang="en-US" sz="2800" i="0" baseline="0" smtClean="0">
                  <a:latin typeface="Trebuchet MS" pitchFamily="34" charset="0"/>
                </a:rPr>
                <a:t> </a:t>
              </a:r>
              <a:r>
                <a:rPr lang="en-US" sz="2800" i="0" smtClean="0">
                  <a:latin typeface="Trebuchet MS" pitchFamily="34" charset="0"/>
                </a:rPr>
                <a:t>a 36”x48” trifold presentation poster. </a:t>
              </a:r>
              <a:r>
                <a:rPr lang="en-US" sz="2800" smtClean="0">
                  <a:latin typeface="Trebuchet MS" pitchFamily="34" charset="0"/>
                </a:rPr>
                <a:t>You</a:t>
              </a:r>
              <a:r>
                <a:rPr lang="en-US" sz="2800" baseline="0" smtClean="0">
                  <a:latin typeface="Trebuchet MS" pitchFamily="34" charset="0"/>
                </a:rPr>
                <a:t> can u</a:t>
              </a:r>
              <a:r>
                <a:rPr lang="en-US" sz="2800" smtClean="0">
                  <a:latin typeface="Trebuchet MS" pitchFamily="34" charset="0"/>
                </a:rPr>
                <a:t>se</a:t>
              </a:r>
              <a:r>
                <a:rPr lang="en-US" sz="2800" baseline="0" smtClean="0">
                  <a:latin typeface="Trebuchet MS" pitchFamily="34" charset="0"/>
                </a:rPr>
                <a:t> it to create your research poster and </a:t>
              </a:r>
              <a:r>
                <a:rPr lang="en-US" sz="2800" smtClean="0">
                  <a:latin typeface="Trebuchet MS" pitchFamily="34" charset="0"/>
                </a:rPr>
                <a:t>save valuable time placing titles, subtitles,</a:t>
              </a:r>
              <a:r>
                <a:rPr lang="en-US" sz="2800" baseline="0" smtClean="0">
                  <a:latin typeface="Trebuchet MS" pitchFamily="34" charset="0"/>
                </a:rPr>
                <a:t> text, and graphics</a:t>
              </a:r>
              <a:r>
                <a:rPr lang="en-US" sz="2800" smtClean="0">
                  <a:latin typeface="Trebuchet MS" pitchFamily="34" charset="0"/>
                </a:rPr>
                <a:t>. </a:t>
              </a:r>
            </a:p>
            <a:p>
              <a:pPr defTabSz="3765639"/>
              <a:endParaRPr lang="en-US" sz="2800" smtClean="0">
                <a:latin typeface="Trebuchet MS" pitchFamily="34" charset="0"/>
              </a:endParaRPr>
            </a:p>
            <a:p>
              <a:pPr defTabSz="4389219"/>
              <a:r>
                <a:rPr lang="en-US" sz="280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smtClean="0">
                  <a:solidFill>
                    <a:srgbClr val="FFC000"/>
                  </a:solidFill>
                  <a:latin typeface="Trebuchet MS" pitchFamily="34" charset="0"/>
                </a:rPr>
                <a:t>PosterPresentations.com</a:t>
              </a:r>
              <a:r>
                <a:rPr lang="en-US" sz="2800" b="1" smtClean="0">
                  <a:solidFill>
                    <a:schemeClr val="bg1"/>
                  </a:solidFill>
                  <a:latin typeface="Trebuchet MS" pitchFamily="34" charset="0"/>
                </a:rPr>
                <a:t> </a:t>
              </a:r>
              <a:r>
                <a:rPr lang="en-US" sz="2800" smtClean="0">
                  <a:solidFill>
                    <a:schemeClr val="bg1"/>
                  </a:solidFill>
                  <a:latin typeface="Trebuchet MS" pitchFamily="34" charset="0"/>
                </a:rPr>
                <a:t>and click on HELP DESK.</a:t>
              </a:r>
            </a:p>
            <a:p>
              <a:pPr defTabSz="4389219"/>
              <a:endParaRPr lang="en-US" sz="2800" smtClean="0">
                <a:latin typeface="Trebuchet MS" pitchFamily="34" charset="0"/>
              </a:endParaRPr>
            </a:p>
            <a:p>
              <a:pPr defTabSz="4389219"/>
              <a:r>
                <a:rPr lang="en-US" sz="2800" smtClean="0">
                  <a:solidFill>
                    <a:schemeClr val="bg1"/>
                  </a:solidFill>
                  <a:latin typeface="Trebuchet MS" pitchFamily="34" charset="0"/>
                </a:rPr>
                <a:t>When</a:t>
              </a:r>
              <a:r>
                <a:rPr lang="en-US" sz="2800" baseline="0" smtClean="0">
                  <a:solidFill>
                    <a:schemeClr val="bg1"/>
                  </a:solidFill>
                  <a:latin typeface="Trebuchet MS" pitchFamily="34" charset="0"/>
                </a:rPr>
                <a:t> you are ready to print your poster</a:t>
              </a:r>
              <a:r>
                <a:rPr lang="en-US" sz="2800" smtClean="0">
                  <a:solidFill>
                    <a:schemeClr val="bg1"/>
                  </a:solidFill>
                  <a:latin typeface="Trebuchet MS" pitchFamily="34" charset="0"/>
                </a:rPr>
                <a:t>,</a:t>
              </a:r>
              <a:r>
                <a:rPr lang="en-US" sz="2800" baseline="0" smtClean="0">
                  <a:solidFill>
                    <a:schemeClr val="bg1"/>
                  </a:solidFill>
                  <a:latin typeface="Trebuchet MS" pitchFamily="34" charset="0"/>
                </a:rPr>
                <a:t> go online to </a:t>
              </a:r>
              <a:r>
                <a:rPr lang="en-US" sz="2800" b="0" smtClean="0">
                  <a:solidFill>
                    <a:schemeClr val="bg1"/>
                  </a:solidFill>
                  <a:latin typeface="Trebuchet MS" pitchFamily="34" charset="0"/>
                </a:rPr>
                <a:t>PosterPresentations.com</a:t>
              </a:r>
              <a:r>
                <a:rPr lang="en-US" sz="2800" smtClean="0">
                  <a:solidFill>
                    <a:schemeClr val="bg1"/>
                  </a:solidFill>
                  <a:latin typeface="Trebuchet MS" pitchFamily="34" charset="0"/>
                </a:rPr>
                <a:t/>
              </a:r>
              <a:br>
                <a:rPr lang="en-US" sz="2800" smtClean="0">
                  <a:solidFill>
                    <a:schemeClr val="bg1"/>
                  </a:solidFill>
                  <a:latin typeface="Trebuchet MS" pitchFamily="34" charset="0"/>
                </a:rPr>
              </a:br>
              <a:endParaRPr lang="en-US" sz="2800" smtClean="0">
                <a:solidFill>
                  <a:schemeClr val="bg1"/>
                </a:solidFill>
                <a:latin typeface="Trebuchet MS" pitchFamily="34" charset="0"/>
              </a:endParaRPr>
            </a:p>
            <a:p>
              <a:pPr algn="l" defTabSz="3765639"/>
              <a:r>
                <a:rPr lang="en-US" sz="2800" b="0" smtClean="0">
                  <a:solidFill>
                    <a:schemeClr val="bg1"/>
                  </a:solidFill>
                  <a:latin typeface="Trebuchet MS" pitchFamily="34" charset="0"/>
                </a:rPr>
                <a:t>Need</a:t>
              </a:r>
              <a:r>
                <a:rPr lang="en-US" sz="2800" b="0" baseline="0" smtClean="0">
                  <a:solidFill>
                    <a:schemeClr val="bg1"/>
                  </a:solidFill>
                  <a:latin typeface="Trebuchet MS" pitchFamily="34" charset="0"/>
                </a:rPr>
                <a:t> assistance? Call us at </a:t>
              </a:r>
              <a:r>
                <a:rPr lang="en-US" sz="2800" b="0" smtClean="0">
                  <a:solidFill>
                    <a:srgbClr val="FFC000"/>
                  </a:solidFill>
                  <a:latin typeface="Trebuchet MS" pitchFamily="34" charset="0"/>
                </a:rPr>
                <a:t>1.510.649.3001</a:t>
              </a:r>
            </a:p>
            <a:p>
              <a:pPr algn="l" defTabSz="3765639"/>
              <a:endParaRPr lang="en-US" sz="3600" b="1" smtClean="0">
                <a:solidFill>
                  <a:srgbClr val="FFFF00"/>
                </a:solidFill>
                <a:latin typeface="Trebuchet MS" pitchFamily="34" charset="0"/>
              </a:endParaRPr>
            </a:p>
            <a:p>
              <a:pPr algn="ctr"/>
              <a:endParaRPr lang="en-US" sz="2400" b="1" smtClean="0">
                <a:solidFill>
                  <a:schemeClr val="bg1"/>
                </a:solidFill>
                <a:latin typeface="Trebuchet MS" pitchFamily="34" charset="0"/>
              </a:endParaRPr>
            </a:p>
            <a:p>
              <a:pPr algn="ctr"/>
              <a:r>
                <a:rPr lang="en-US" sz="4000" b="1" spc="600" smtClean="0">
                  <a:solidFill>
                    <a:schemeClr val="bg1"/>
                  </a:solidFill>
                  <a:latin typeface="Trebuchet MS" pitchFamily="34" charset="0"/>
                </a:rPr>
                <a:t>QUICK START</a:t>
              </a:r>
            </a:p>
            <a:p>
              <a:pPr algn="ctr"/>
              <a:endParaRPr lang="en-US" sz="3200" b="1"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Zoom in and out</a:t>
              </a:r>
            </a:p>
            <a:p>
              <a:pPr marL="1892300" indent="-1892300" algn="l" defTabSz="850900"/>
              <a:r>
                <a:rPr lang="en-US" sz="2400" b="0" baseline="0" smtClean="0">
                  <a:solidFill>
                    <a:schemeClr val="bg1"/>
                  </a:solidFill>
                  <a:latin typeface="Trebuchet MS" pitchFamily="34" charset="0"/>
                </a:rPr>
                <a:t>	</a:t>
              </a:r>
              <a:r>
                <a:rPr lang="en-US" sz="2400" b="0" baseline="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smtClean="0">
                  <a:solidFill>
                    <a:schemeClr val="bg1">
                      <a:lumMod val="75000"/>
                    </a:schemeClr>
                  </a:solidFill>
                  <a:latin typeface="Trebuchet MS" pitchFamily="34" charset="0"/>
                </a:rPr>
                <a:t>	</a:t>
              </a:r>
              <a:r>
                <a:rPr lang="en-US" sz="2400" b="0" baseline="0" smtClean="0">
                  <a:solidFill>
                    <a:schemeClr val="bg1">
                      <a:lumMod val="75000"/>
                    </a:schemeClr>
                  </a:solidFill>
                  <a:latin typeface="Trebuchet MS" pitchFamily="34" charset="0"/>
                </a:rPr>
                <a:t>Go to VIEW &gt; ZOOM.</a:t>
              </a:r>
            </a:p>
            <a:p>
              <a:pPr algn="l"/>
              <a:endParaRPr lang="en-US" sz="2800" b="0"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Title, Authors, and Affiliations</a:t>
              </a:r>
            </a:p>
            <a:p>
              <a:pPr algn="l"/>
              <a:r>
                <a:rPr lang="en-US" sz="2400" b="0" baseline="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smtClean="0">
                <a:solidFill>
                  <a:schemeClr val="bg1">
                    <a:lumMod val="75000"/>
                  </a:schemeClr>
                </a:solidFill>
                <a:latin typeface="Trebuchet MS" pitchFamily="34" charset="0"/>
              </a:endParaRPr>
            </a:p>
            <a:p>
              <a:pPr algn="l"/>
              <a:r>
                <a:rPr lang="en-US" sz="2400" b="1" spc="300" baseline="0" smtClean="0">
                  <a:solidFill>
                    <a:srgbClr val="FFC000"/>
                  </a:solidFill>
                  <a:latin typeface="Trebuchet MS" pitchFamily="34" charset="0"/>
                </a:rPr>
                <a:t>TIP</a:t>
              </a:r>
              <a:r>
                <a:rPr lang="en-US" sz="2400" b="1" baseline="0" smtClean="0">
                  <a:solidFill>
                    <a:srgbClr val="FFC000"/>
                  </a:solidFill>
                  <a:latin typeface="Trebuchet MS" pitchFamily="34" charset="0"/>
                </a:rPr>
                <a:t>: </a:t>
              </a:r>
              <a:r>
                <a:rPr lang="en-US" sz="2400" b="0" baseline="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smtClean="0">
                  <a:solidFill>
                    <a:schemeClr val="bg1"/>
                  </a:solidFill>
                  <a:latin typeface="Trebuchet MS" pitchFamily="34" charset="0"/>
                </a:rPr>
                <a:t/>
              </a:r>
              <a:br>
                <a:rPr lang="en-US" sz="2800" b="1" baseline="0" smtClean="0">
                  <a:solidFill>
                    <a:schemeClr val="bg1"/>
                  </a:solidFill>
                  <a:latin typeface="Trebuchet MS" pitchFamily="34" charset="0"/>
                </a:rPr>
              </a:br>
              <a:endParaRPr lang="en-US" sz="2800" b="1" smtClean="0">
                <a:solidFill>
                  <a:schemeClr val="bg1"/>
                </a:solidFill>
                <a:latin typeface="Trebuchet MS" pitchFamily="34" charset="0"/>
              </a:endParaRPr>
            </a:p>
            <a:p>
              <a:pPr algn="ctr"/>
              <a:endParaRPr lang="en-US" sz="2800" b="1" smtClean="0">
                <a:solidFill>
                  <a:srgbClr val="FFC000"/>
                </a:solidFill>
                <a:latin typeface="Trebuchet MS" pitchFamily="34" charset="0"/>
              </a:endParaRPr>
            </a:p>
            <a:p>
              <a:pPr algn="ctr"/>
              <a:endParaRPr lang="en-US" sz="2800" b="1" smtClean="0">
                <a:solidFill>
                  <a:srgbClr val="FFC000"/>
                </a:solidFill>
                <a:latin typeface="Trebuchet MS" pitchFamily="34" charset="0"/>
              </a:endParaRPr>
            </a:p>
            <a:p>
              <a:pPr algn="ctr"/>
              <a:r>
                <a:rPr lang="en-US" sz="3200" b="1" smtClean="0">
                  <a:solidFill>
                    <a:srgbClr val="FFC000"/>
                  </a:solidFill>
                  <a:latin typeface="Trebuchet MS" pitchFamily="34" charset="0"/>
                </a:rPr>
                <a:t>Adding Logos</a:t>
              </a:r>
              <a:r>
                <a:rPr lang="en-US" sz="3200" b="1" baseline="0" smtClean="0">
                  <a:solidFill>
                    <a:srgbClr val="FFC000"/>
                  </a:solidFill>
                  <a:latin typeface="Trebuchet MS" pitchFamily="34" charset="0"/>
                </a:rPr>
                <a:t> / Seals</a:t>
              </a:r>
            </a:p>
            <a:p>
              <a:pPr algn="l"/>
              <a:r>
                <a:rPr lang="en-US" sz="2400" b="0" baseline="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smtClean="0">
                <a:solidFill>
                  <a:schemeClr val="bg1">
                    <a:lumMod val="75000"/>
                  </a:schemeClr>
                </a:solidFill>
                <a:latin typeface="Trebuchet MS" pitchFamily="34" charset="0"/>
              </a:endParaRPr>
            </a:p>
            <a:p>
              <a:pPr algn="l"/>
              <a:r>
                <a:rPr lang="en-US" sz="2400" b="1" spc="300" baseline="0" smtClean="0">
                  <a:solidFill>
                    <a:srgbClr val="FFC000"/>
                  </a:solidFill>
                  <a:latin typeface="Trebuchet MS" pitchFamily="34" charset="0"/>
                </a:rPr>
                <a:t>TIP:</a:t>
              </a:r>
              <a:r>
                <a:rPr lang="en-US" sz="2400" b="1" spc="0" baseline="0" smtClean="0">
                  <a:solidFill>
                    <a:srgbClr val="FFC000"/>
                  </a:solidFill>
                  <a:latin typeface="Trebuchet MS" pitchFamily="34" charset="0"/>
                </a:rPr>
                <a:t> </a:t>
              </a:r>
              <a:r>
                <a:rPr lang="en-US" sz="2400" b="0" baseline="0" smtClean="0">
                  <a:solidFill>
                    <a:schemeClr val="bg1">
                      <a:lumMod val="75000"/>
                    </a:schemeClr>
                  </a:solidFill>
                  <a:latin typeface="Trebuchet MS" pitchFamily="34" charset="0"/>
                </a:rPr>
                <a:t>See if your school’s logo is available on our free poster templates page.</a:t>
              </a:r>
            </a:p>
            <a:p>
              <a:pPr algn="l"/>
              <a:endParaRPr lang="en-US" sz="2400" b="0" baseline="0" smtClean="0">
                <a:latin typeface="Trebuchet MS" pitchFamily="34" charset="0"/>
              </a:endParaRPr>
            </a:p>
            <a:p>
              <a:pPr algn="ctr"/>
              <a:r>
                <a:rPr lang="en-US" sz="3200" b="1" baseline="0" smtClean="0">
                  <a:solidFill>
                    <a:srgbClr val="FFC000"/>
                  </a:solidFill>
                  <a:latin typeface="Trebuchet MS" pitchFamily="34" charset="0"/>
                </a:rPr>
                <a:t>Photographs / Graphics</a:t>
              </a:r>
            </a:p>
            <a:p>
              <a:pPr algn="l" defTabSz="977900"/>
              <a:r>
                <a:rPr lang="en-US" sz="2400" b="0" baseline="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smtClean="0">
                  <a:solidFill>
                    <a:schemeClr val="bg1">
                      <a:lumMod val="75000"/>
                    </a:schemeClr>
                  </a:solidFill>
                  <a:latin typeface="Trebuchet MS" pitchFamily="34" charset="0"/>
                </a:rPr>
                <a:t>disproportionally.</a:t>
              </a:r>
            </a:p>
            <a:p>
              <a:pPr algn="l" defTabSz="977900"/>
              <a:endParaRPr lang="en-US" sz="2400" b="0" baseline="0" smtClean="0">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r>
                <a:rPr lang="en-US" sz="3200" b="1" baseline="0" smtClean="0">
                  <a:solidFill>
                    <a:srgbClr val="FFC000"/>
                  </a:solidFill>
                  <a:latin typeface="Trebuchet MS" pitchFamily="34" charset="0"/>
                </a:rPr>
                <a:t>Image Quality Check</a:t>
              </a:r>
            </a:p>
            <a:p>
              <a:pPr lvl="0" algn="l" defTabSz="977900"/>
              <a:r>
                <a:rPr lang="en-US" sz="2400" b="0" baseline="0" smtClean="0">
                  <a:solidFill>
                    <a:schemeClr val="bg1">
                      <a:lumMod val="75000"/>
                    </a:schemeClr>
                  </a:solidFill>
                  <a:latin typeface="Trebuchet MS" pitchFamily="34" charset="0"/>
                </a:rPr>
                <a:t>Zoom in and look at your images at 100% magnification. If they look good they will print well. </a:t>
              </a:r>
              <a:endParaRPr lang="en-US" sz="2800" b="0" smtClean="0">
                <a:latin typeface="Trebuchet MS" pitchFamily="34" charset="0"/>
              </a:endParaRPr>
            </a:p>
          </p:txBody>
        </p:sp>
        <p:cxnSp>
          <p:nvCxnSpPr>
            <p:cNvPr id="49" name="Straight Connector 48"/>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userDrawn="1"/>
          </p:nvPicPr>
          <p:blipFill>
            <a:blip r:embed="rId4"/>
            <a:stretch>
              <a:fillRect/>
            </a:stretch>
          </p:blipFill>
          <p:spPr>
            <a:xfrm>
              <a:off x="-10740740" y="10261718"/>
              <a:ext cx="1597666" cy="1201935"/>
            </a:xfrm>
            <a:prstGeom prst="rect">
              <a:avLst/>
            </a:prstGeom>
          </p:spPr>
        </p:pic>
        <p:pic>
          <p:nvPicPr>
            <p:cNvPr id="51" name="Picture 50"/>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52" name="Group 51"/>
            <p:cNvGrpSpPr/>
            <p:nvPr userDrawn="1"/>
          </p:nvGrpSpPr>
          <p:grpSpPr>
            <a:xfrm>
              <a:off x="-9744993" y="23540957"/>
              <a:ext cx="7531182" cy="2120439"/>
              <a:chOff x="-4470427" y="11016658"/>
              <a:chExt cx="3470785" cy="974220"/>
            </a:xfrm>
          </p:grpSpPr>
          <p:grpSp>
            <p:nvGrpSpPr>
              <p:cNvPr id="58" name="Group 57"/>
              <p:cNvGrpSpPr/>
              <p:nvPr userDrawn="1"/>
            </p:nvGrpSpPr>
            <p:grpSpPr>
              <a:xfrm>
                <a:off x="-2783495" y="11060886"/>
                <a:ext cx="624431" cy="893535"/>
                <a:chOff x="-3958697" y="11117435"/>
                <a:chExt cx="779338" cy="1280430"/>
              </a:xfrm>
            </p:grpSpPr>
            <p:pic>
              <p:nvPicPr>
                <p:cNvPr id="64" name="Picture 63"/>
                <p:cNvPicPr>
                  <a:picLocks noChangeAspect="1"/>
                </p:cNvPicPr>
                <p:nvPr userDrawn="1"/>
              </p:nvPicPr>
              <p:blipFill>
                <a:blip r:embed="rId6"/>
                <a:stretch>
                  <a:fillRect/>
                </a:stretch>
              </p:blipFill>
              <p:spPr>
                <a:xfrm>
                  <a:off x="-3948160" y="11117435"/>
                  <a:ext cx="768801" cy="1090857"/>
                </a:xfrm>
                <a:prstGeom prst="rect">
                  <a:avLst/>
                </a:prstGeom>
              </p:spPr>
            </p:pic>
            <p:sp>
              <p:nvSpPr>
                <p:cNvPr id="65" name="TextBox 64"/>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smtClean="0">
                      <a:solidFill>
                        <a:schemeClr val="tx1"/>
                      </a:solidFill>
                    </a:rPr>
                    <a:t>ORIGINAL</a:t>
                  </a:r>
                  <a:endParaRPr lang="en-US" sz="1600" b="1">
                    <a:solidFill>
                      <a:schemeClr val="tx1"/>
                    </a:solidFill>
                  </a:endParaRPr>
                </a:p>
              </p:txBody>
            </p:sp>
          </p:grpSp>
          <p:grpSp>
            <p:nvGrpSpPr>
              <p:cNvPr id="59" name="Group 58"/>
              <p:cNvGrpSpPr/>
              <p:nvPr userDrawn="1"/>
            </p:nvGrpSpPr>
            <p:grpSpPr>
              <a:xfrm>
                <a:off x="-2033159" y="11060889"/>
                <a:ext cx="1033517" cy="893529"/>
                <a:chOff x="-2921738" y="11200127"/>
                <a:chExt cx="1420279" cy="1227904"/>
              </a:xfrm>
            </p:grpSpPr>
            <p:pic>
              <p:nvPicPr>
                <p:cNvPr id="62" name="Picture 61"/>
                <p:cNvPicPr>
                  <a:picLocks noChangeAspect="1"/>
                </p:cNvPicPr>
                <p:nvPr userDrawn="1"/>
              </p:nvPicPr>
              <p:blipFill>
                <a:blip r:embed="rId6"/>
                <a:stretch>
                  <a:fillRect/>
                </a:stretch>
              </p:blipFill>
              <p:spPr>
                <a:xfrm>
                  <a:off x="-2921738" y="11200127"/>
                  <a:ext cx="1420279" cy="1029694"/>
                </a:xfrm>
                <a:prstGeom prst="rect">
                  <a:avLst/>
                </a:prstGeom>
              </p:spPr>
            </p:pic>
            <p:sp>
              <p:nvSpPr>
                <p:cNvPr id="63" name="TextBox 62"/>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smtClean="0">
                      <a:solidFill>
                        <a:schemeClr val="bg1"/>
                      </a:solidFill>
                    </a:rPr>
                    <a:t>DISTORTED</a:t>
                  </a:r>
                  <a:endParaRPr lang="en-US" sz="700" b="1">
                    <a:solidFill>
                      <a:schemeClr val="bg1"/>
                    </a:solidFill>
                  </a:endParaRPr>
                </a:p>
              </p:txBody>
            </p:sp>
          </p:grpSp>
          <p:pic>
            <p:nvPicPr>
              <p:cNvPr id="60" name="Picture 59"/>
              <p:cNvPicPr>
                <a:picLocks noChangeAspect="1"/>
              </p:cNvPicPr>
              <p:nvPr userDrawn="1"/>
            </p:nvPicPr>
            <p:blipFill>
              <a:blip r:embed="rId7"/>
              <a:stretch>
                <a:fillRect/>
              </a:stretch>
            </p:blipFill>
            <p:spPr>
              <a:xfrm>
                <a:off x="-4470427" y="11016658"/>
                <a:ext cx="1098742" cy="847761"/>
              </a:xfrm>
              <a:prstGeom prst="rect">
                <a:avLst/>
              </a:prstGeom>
            </p:spPr>
          </p:pic>
          <p:sp>
            <p:nvSpPr>
              <p:cNvPr id="61" name="TextBox 60"/>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smtClean="0">
                    <a:solidFill>
                      <a:schemeClr val="bg1"/>
                    </a:solidFill>
                  </a:rPr>
                  <a:t>Corner</a:t>
                </a:r>
                <a:r>
                  <a:rPr lang="en-US" sz="1600" baseline="0" smtClean="0">
                    <a:solidFill>
                      <a:schemeClr val="bg1"/>
                    </a:solidFill>
                  </a:rPr>
                  <a:t> handles</a:t>
                </a:r>
                <a:endParaRPr lang="en-US" sz="1600">
                  <a:solidFill>
                    <a:schemeClr val="bg1"/>
                  </a:solidFill>
                </a:endParaRPr>
              </a:p>
            </p:txBody>
          </p:sp>
        </p:grpSp>
        <p:grpSp>
          <p:nvGrpSpPr>
            <p:cNvPr id="53" name="Group 52"/>
            <p:cNvGrpSpPr/>
            <p:nvPr userDrawn="1"/>
          </p:nvGrpSpPr>
          <p:grpSpPr>
            <a:xfrm>
              <a:off x="-10398793" y="27751410"/>
              <a:ext cx="9323012" cy="2453251"/>
              <a:chOff x="-4754996" y="12734136"/>
              <a:chExt cx="4296559" cy="1127128"/>
            </a:xfrm>
          </p:grpSpPr>
          <p:graphicFrame>
            <p:nvGraphicFramePr>
              <p:cNvPr id="54" name="Object 53"/>
              <p:cNvGraphicFramePr>
                <a:graphicFrameLocks noChangeAspect="1"/>
              </p:cNvGraphicFramePr>
              <p:nvPr userDrawn="1">
                <p:extLst>
                  <p:ext uri="{D42A27DB-BD31-4B8C-83A1-F6EECF244321}">
                    <p14:modId xmlns:p14="http://schemas.microsoft.com/office/powerpoint/2010/main" val="2583320257"/>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160"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55" name="Object 54"/>
              <p:cNvGraphicFramePr>
                <a:graphicFrameLocks noChangeAspect="1"/>
              </p:cNvGraphicFramePr>
              <p:nvPr userDrawn="1">
                <p:extLst>
                  <p:ext uri="{D42A27DB-BD31-4B8C-83A1-F6EECF244321}">
                    <p14:modId xmlns:p14="http://schemas.microsoft.com/office/powerpoint/2010/main" val="3111605449"/>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161"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56" name="TextBox 55"/>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smtClean="0">
                    <a:solidFill>
                      <a:srgbClr val="92D050"/>
                    </a:solidFill>
                  </a:rPr>
                  <a:t>Good</a:t>
                </a:r>
                <a:r>
                  <a:rPr lang="en-US" sz="1600" baseline="0" smtClean="0">
                    <a:solidFill>
                      <a:srgbClr val="92D050"/>
                    </a:solidFill>
                  </a:rPr>
                  <a:t> </a:t>
                </a:r>
                <a:r>
                  <a:rPr lang="en-US" sz="1600" baseline="0" smtClean="0">
                    <a:solidFill>
                      <a:schemeClr val="bg1"/>
                    </a:solidFill>
                  </a:rPr>
                  <a:t>printing quality</a:t>
                </a:r>
                <a:endParaRPr lang="en-US" sz="1600">
                  <a:solidFill>
                    <a:schemeClr val="bg1"/>
                  </a:solidFill>
                </a:endParaRPr>
              </a:p>
            </p:txBody>
          </p:sp>
          <p:sp>
            <p:nvSpPr>
              <p:cNvPr id="57" name="TextBox 56"/>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smtClean="0">
                    <a:solidFill>
                      <a:srgbClr val="FF0000"/>
                    </a:solidFill>
                  </a:rPr>
                  <a:t>Bad </a:t>
                </a:r>
                <a:r>
                  <a:rPr lang="en-US" sz="1600" smtClean="0">
                    <a:solidFill>
                      <a:schemeClr val="bg1"/>
                    </a:solidFill>
                  </a:rPr>
                  <a:t>printing quality</a:t>
                </a:r>
                <a:endParaRPr lang="en-US" sz="1600">
                  <a:solidFill>
                    <a:schemeClr val="bg1"/>
                  </a:solidFill>
                </a:endParaRPr>
              </a:p>
            </p:txBody>
          </p:sp>
        </p:grpSp>
      </p:grpSp>
      <p:grpSp>
        <p:nvGrpSpPr>
          <p:cNvPr id="66" name="Group 65"/>
          <p:cNvGrpSpPr/>
          <p:nvPr userDrawn="1"/>
        </p:nvGrpSpPr>
        <p:grpSpPr>
          <a:xfrm>
            <a:off x="44157839" y="-55065"/>
            <a:ext cx="11062139" cy="32973465"/>
            <a:chOff x="44157839" y="-55065"/>
            <a:chExt cx="11062139" cy="32973465"/>
          </a:xfrm>
        </p:grpSpPr>
        <p:sp>
          <p:nvSpPr>
            <p:cNvPr id="67" name="Rectangle 66"/>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smtClean="0">
                  <a:solidFill>
                    <a:schemeClr val="bg1"/>
                  </a:solidFill>
                  <a:latin typeface="Trebuchet MS" pitchFamily="34" charset="0"/>
                </a:rPr>
                <a:t>QUICK START (cont.)</a:t>
              </a:r>
            </a:p>
            <a:p>
              <a:pPr algn="ctr"/>
              <a:endParaRPr lang="en-US" sz="3600" b="1"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r>
                <a:rPr lang="en-US" sz="2400" b="0" baseline="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smtClean="0">
                <a:solidFill>
                  <a:schemeClr val="bg1">
                    <a:lumMod val="75000"/>
                  </a:schemeClr>
                </a:solidFill>
                <a:latin typeface="Trebuchet MS" pitchFamily="34" charset="0"/>
              </a:endParaRPr>
            </a:p>
            <a:p>
              <a:pPr algn="ctr"/>
              <a:r>
                <a:rPr lang="en-US" sz="3200" b="1" baseline="0" smtClean="0">
                  <a:solidFill>
                    <a:srgbClr val="FFC000"/>
                  </a:solidFill>
                  <a:latin typeface="Trebuchet MS" pitchFamily="34" charset="0"/>
                </a:rPr>
                <a:t>How to add Text</a:t>
              </a:r>
            </a:p>
            <a:p>
              <a:pPr marL="3265488" lvl="2" indent="0" algn="l" defTabSz="114300"/>
              <a:r>
                <a:rPr lang="en-US" sz="2400" b="0" baseline="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smtClean="0">
                  <a:solidFill>
                    <a:schemeClr val="bg1">
                      <a:lumMod val="75000"/>
                    </a:schemeClr>
                  </a:solidFill>
                  <a:latin typeface="Trebuchet MS" pitchFamily="34" charset="0"/>
                </a:rPr>
                <a:t> </a:t>
              </a:r>
              <a:r>
                <a:rPr kumimoji="0" lang="en-US" sz="3200" b="1" i="0" u="none" strike="noStrike" kern="1200" cap="none" spc="0" normalizeH="0" baseline="0" noProof="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smtClean="0">
                <a:solidFill>
                  <a:schemeClr val="bg1">
                    <a:lumMod val="75000"/>
                  </a:schemeClr>
                </a:solidFill>
                <a:latin typeface="Trebuchet MS" pitchFamily="34" charset="0"/>
              </a:endParaRPr>
            </a:p>
            <a:p>
              <a:pPr marL="1518341" lvl="2" indent="0" algn="l" defTabSz="114300"/>
              <a:endParaRPr lang="en-US" sz="2400" b="0" baseline="0" smtClean="0">
                <a:solidFill>
                  <a:schemeClr val="bg1">
                    <a:lumMod val="75000"/>
                  </a:schemeClr>
                </a:solidFill>
                <a:latin typeface="Trebuchet MS" pitchFamily="34" charset="0"/>
              </a:endParaRPr>
            </a:p>
            <a:p>
              <a:pPr algn="ctr"/>
              <a:r>
                <a:rPr lang="en-US" sz="3200" b="1" baseline="0" smtClean="0">
                  <a:solidFill>
                    <a:srgbClr val="FFC000"/>
                  </a:solidFill>
                  <a:latin typeface="Trebuchet MS" pitchFamily="34" charset="0"/>
                </a:rPr>
                <a:t>How to add Tables</a:t>
              </a:r>
            </a:p>
            <a:p>
              <a:pPr marL="1730375" lvl="1" indent="0" algn="l" defTabSz="114300"/>
              <a:r>
                <a:rPr lang="en-US" sz="2400" b="0" baseline="0" smtClean="0">
                  <a:solidFill>
                    <a:schemeClr val="bg1">
                      <a:lumMod val="75000"/>
                    </a:schemeClr>
                  </a:solidFill>
                  <a:latin typeface="Trebuchet MS" pitchFamily="34" charset="0"/>
                </a:rPr>
                <a:t>To add a table from scratch go to the INSERT menu and </a:t>
              </a:r>
              <a:br>
                <a:rPr lang="en-US" sz="2400" b="0" baseline="0" smtClean="0">
                  <a:solidFill>
                    <a:schemeClr val="bg1">
                      <a:lumMod val="75000"/>
                    </a:schemeClr>
                  </a:solidFill>
                  <a:latin typeface="Trebuchet MS" pitchFamily="34" charset="0"/>
                </a:rPr>
              </a:br>
              <a:r>
                <a:rPr lang="en-US" sz="2400" b="0" baseline="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smtClean="0">
                <a:ln>
                  <a:noFill/>
                </a:ln>
                <a:solidFill>
                  <a:prstClr val="white">
                    <a:lumMod val="75000"/>
                  </a:prstClr>
                </a:solidFill>
                <a:effectLst/>
                <a:uLnTx/>
                <a:uFillTx/>
                <a:latin typeface="Trebuchet MS" pitchFamily="34" charset="0"/>
              </a:endParaRPr>
            </a:p>
          </p:txBody>
        </p:sp>
        <p:graphicFrame>
          <p:nvGraphicFramePr>
            <p:cNvPr id="68" name="Object 67"/>
            <p:cNvGraphicFramePr>
              <a:graphicFrameLocks noChangeAspect="1"/>
            </p:cNvGraphicFramePr>
            <p:nvPr userDrawn="1">
              <p:extLst>
                <p:ext uri="{D42A27DB-BD31-4B8C-83A1-F6EECF244321}">
                  <p14:modId xmlns:p14="http://schemas.microsoft.com/office/powerpoint/2010/main" val="298943172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162"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69" name="Picture 68"/>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70" name="Object 69"/>
            <p:cNvGraphicFramePr>
              <a:graphicFrameLocks noChangeAspect="1"/>
            </p:cNvGraphicFramePr>
            <p:nvPr userDrawn="1">
              <p:extLst>
                <p:ext uri="{D42A27DB-BD31-4B8C-83A1-F6EECF244321}">
                  <p14:modId xmlns:p14="http://schemas.microsoft.com/office/powerpoint/2010/main" val="2574947463"/>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163"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71" name="Group 70"/>
            <p:cNvGrpSpPr/>
            <p:nvPr userDrawn="1"/>
          </p:nvGrpSpPr>
          <p:grpSpPr>
            <a:xfrm>
              <a:off x="44487207" y="29414560"/>
              <a:ext cx="10354213" cy="1265612"/>
              <a:chOff x="44200453" y="28362386"/>
              <a:chExt cx="9771399" cy="1090622"/>
            </a:xfrm>
          </p:grpSpPr>
          <p:sp>
            <p:nvSpPr>
              <p:cNvPr id="73" name="Rounded Rectangle 72"/>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75" name="TextBox 74"/>
              <p:cNvSpPr txBox="1"/>
              <p:nvPr userDrawn="1"/>
            </p:nvSpPr>
            <p:spPr>
              <a:xfrm>
                <a:off x="45300663" y="28552305"/>
                <a:ext cx="8671189" cy="716099"/>
              </a:xfrm>
              <a:prstGeom prst="rect">
                <a:avLst/>
              </a:prstGeom>
              <a:noFill/>
              <a:ln>
                <a:noFill/>
              </a:ln>
            </p:spPr>
            <p:txBody>
              <a:bodyPr wrap="square" rtlCol="0">
                <a:spAutoFit/>
              </a:bodyPr>
              <a:lstStyle/>
              <a:p>
                <a:r>
                  <a:rPr lang="en-US" sz="2400" smtClean="0">
                    <a:solidFill>
                      <a:schemeClr val="tx2"/>
                    </a:solidFill>
                    <a:latin typeface="Trebuchet MS" pitchFamily="34" charset="0"/>
                  </a:rPr>
                  <a:t>Student</a:t>
                </a:r>
                <a:r>
                  <a:rPr lang="en-US" sz="2400" baseline="0" smtClean="0">
                    <a:solidFill>
                      <a:schemeClr val="tx2"/>
                    </a:solidFill>
                    <a:latin typeface="Trebuchet MS" pitchFamily="34" charset="0"/>
                  </a:rPr>
                  <a:t> discounts are available on our </a:t>
                </a:r>
                <a:r>
                  <a:rPr lang="en-US" sz="2400" baseline="0" err="1" smtClean="0">
                    <a:solidFill>
                      <a:schemeClr val="tx2"/>
                    </a:solidFill>
                    <a:latin typeface="Trebuchet MS" pitchFamily="34" charset="0"/>
                  </a:rPr>
                  <a:t>Facebook</a:t>
                </a:r>
                <a:r>
                  <a:rPr lang="en-US" sz="2400" baseline="0" smtClean="0">
                    <a:solidFill>
                      <a:schemeClr val="tx2"/>
                    </a:solidFill>
                    <a:latin typeface="Trebuchet MS" pitchFamily="34" charset="0"/>
                  </a:rPr>
                  <a:t> page.</a:t>
                </a:r>
                <a:br>
                  <a:rPr lang="en-US" sz="2400" baseline="0" smtClean="0">
                    <a:solidFill>
                      <a:schemeClr val="tx2"/>
                    </a:solidFill>
                    <a:latin typeface="Trebuchet MS" pitchFamily="34" charset="0"/>
                  </a:rPr>
                </a:br>
                <a:r>
                  <a:rPr lang="en-US" sz="2400" baseline="0" smtClean="0">
                    <a:solidFill>
                      <a:schemeClr val="tx2"/>
                    </a:solidFill>
                    <a:latin typeface="Trebuchet MS" pitchFamily="34" charset="0"/>
                  </a:rPr>
                  <a:t>Go to </a:t>
                </a:r>
                <a:r>
                  <a:rPr lang="en-US" sz="2400" u="sng" baseline="0" smtClean="0">
                    <a:solidFill>
                      <a:schemeClr val="tx2"/>
                    </a:solidFill>
                    <a:latin typeface="Trebuchet MS" pitchFamily="34" charset="0"/>
                  </a:rPr>
                  <a:t>PosterPresentations.com</a:t>
                </a:r>
                <a:r>
                  <a:rPr lang="en-US" sz="2400" baseline="0" smtClean="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sp>
          <p:nvSpPr>
            <p:cNvPr id="72" name="TextBox 71"/>
            <p:cNvSpPr txBox="1"/>
            <p:nvPr userDrawn="1"/>
          </p:nvSpPr>
          <p:spPr>
            <a:xfrm>
              <a:off x="44262808" y="31169782"/>
              <a:ext cx="6870215" cy="1399638"/>
            </a:xfrm>
            <a:prstGeom prst="rect">
              <a:avLst/>
            </a:prstGeom>
            <a:noFill/>
          </p:spPr>
          <p:txBody>
            <a:bodyPr wrap="square" lIns="65304" tIns="32651" rIns="65304" bIns="32651" rtlCol="0">
              <a:spAutoFit/>
            </a:bodyPr>
            <a:lstStyle/>
            <a:p>
              <a:pPr marL="344488" indent="-344488">
                <a:lnSpc>
                  <a:spcPts val="2600"/>
                </a:lnSpc>
              </a:pPr>
              <a:r>
                <a:rPr lang="en-US" sz="2800" smtClean="0">
                  <a:solidFill>
                    <a:schemeClr val="bg1"/>
                  </a:solidFill>
                </a:rPr>
                <a:t>©2015</a:t>
              </a:r>
              <a:r>
                <a:rPr lang="en-US" sz="2800" baseline="0" smtClean="0">
                  <a:solidFill>
                    <a:schemeClr val="bg1"/>
                  </a:solidFill>
                </a:rPr>
                <a:t> </a:t>
              </a:r>
              <a:r>
                <a:rPr lang="en-US" sz="2800" smtClean="0">
                  <a:solidFill>
                    <a:schemeClr val="bg1"/>
                  </a:solidFill>
                </a:rPr>
                <a:t>PosterPresentations.com</a:t>
              </a:r>
              <a:br>
                <a:rPr lang="en-US" sz="2800" smtClean="0">
                  <a:solidFill>
                    <a:schemeClr val="bg1"/>
                  </a:solidFill>
                </a:rPr>
              </a:br>
              <a:r>
                <a:rPr lang="en-US" sz="2400" smtClean="0">
                  <a:solidFill>
                    <a:schemeClr val="bg1"/>
                  </a:solidFill>
                </a:rPr>
                <a:t>2117 Fourth Street ,</a:t>
              </a:r>
              <a:r>
                <a:rPr lang="en-US" sz="2400" baseline="0" smtClean="0">
                  <a:solidFill>
                    <a:schemeClr val="bg1"/>
                  </a:solidFill>
                </a:rPr>
                <a:t> Unit C        </a:t>
              </a:r>
            </a:p>
            <a:p>
              <a:pPr marL="344488" indent="0">
                <a:lnSpc>
                  <a:spcPts val="2600"/>
                </a:lnSpc>
              </a:pPr>
              <a:r>
                <a:rPr lang="en-US" sz="2400" baseline="0" smtClean="0">
                  <a:solidFill>
                    <a:schemeClr val="bg1"/>
                  </a:solidFill>
                </a:rPr>
                <a:t>Berkeley CA </a:t>
              </a:r>
              <a:r>
                <a:rPr lang="en-US" sz="2000" baseline="0" smtClean="0">
                  <a:solidFill>
                    <a:schemeClr val="bg1"/>
                  </a:solidFill>
                </a:rPr>
                <a:t>94710</a:t>
              </a:r>
              <a:r>
                <a:rPr lang="en-US" sz="2400" baseline="0" smtClean="0">
                  <a:solidFill>
                    <a:schemeClr val="bg1"/>
                  </a:solidFill>
                </a:rPr>
                <a:t/>
              </a:r>
              <a:br>
                <a:rPr lang="en-US" sz="2400" baseline="0" smtClean="0">
                  <a:solidFill>
                    <a:schemeClr val="bg1"/>
                  </a:solidFill>
                </a:rPr>
              </a:br>
              <a:r>
                <a:rPr lang="en-US" sz="2400" b="1" baseline="0" smtClean="0">
                  <a:solidFill>
                    <a:srgbClr val="FFFF00"/>
                  </a:solidFill>
                </a:rPr>
                <a:t>posterpresenter@gmail.com</a:t>
              </a:r>
              <a:endParaRPr lang="en-US" sz="2800" b="1">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3.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7049" y="6643161"/>
            <a:ext cx="10196513" cy="10396670"/>
          </a:xfrm>
        </p:spPr>
        <p:txBody>
          <a:bodyPr/>
          <a:lstStyle/>
          <a:p>
            <a:pPr marL="457200" indent="-457200">
              <a:buFont typeface="Arial" panose="020B0604020202020204" pitchFamily="34" charset="0"/>
              <a:buChar char="•"/>
            </a:pPr>
            <a:r>
              <a:rPr lang="en-US" sz="3600" dirty="0" smtClean="0"/>
              <a:t>The </a:t>
            </a:r>
            <a:r>
              <a:rPr lang="en-US" sz="3600" dirty="0"/>
              <a:t>effectiveness of resident orientation is important for the transition from medical student to resident. </a:t>
            </a:r>
            <a:endParaRPr lang="en-US" sz="3600" dirty="0" smtClean="0"/>
          </a:p>
          <a:p>
            <a:pPr marL="457200" indent="-457200">
              <a:buFont typeface="Arial" panose="020B0604020202020204" pitchFamily="34" charset="0"/>
              <a:buChar char="•"/>
            </a:pPr>
            <a:r>
              <a:rPr lang="en-US" sz="3600" dirty="0" smtClean="0"/>
              <a:t>According </a:t>
            </a:r>
            <a:r>
              <a:rPr lang="en-US" sz="3600" dirty="0"/>
              <a:t>to research, there are disparities between what residents desire from orientation compared to the goals of residency directors</a:t>
            </a:r>
            <a:r>
              <a:rPr lang="en-US" sz="3600" dirty="0" smtClean="0"/>
              <a:t>.</a:t>
            </a:r>
            <a:r>
              <a:rPr lang="en-US" sz="3600" baseline="30000" dirty="0"/>
              <a:t> 1 </a:t>
            </a:r>
            <a:endParaRPr lang="en-US" sz="3600" baseline="30000" dirty="0" smtClean="0"/>
          </a:p>
          <a:p>
            <a:pPr marL="457200" indent="-457200">
              <a:buFont typeface="Arial" panose="020B0604020202020204" pitchFamily="34" charset="0"/>
              <a:buChar char="•"/>
            </a:pPr>
            <a:r>
              <a:rPr lang="en-US" sz="3600" dirty="0" smtClean="0"/>
              <a:t>Even </a:t>
            </a:r>
            <a:r>
              <a:rPr lang="en-US" sz="3600" dirty="0"/>
              <a:t>though residents report clinical needs </a:t>
            </a:r>
            <a:r>
              <a:rPr lang="en-US" sz="3600" dirty="0" smtClean="0"/>
              <a:t>from orientation </a:t>
            </a:r>
            <a:r>
              <a:rPr lang="en-US" sz="3600" dirty="0"/>
              <a:t>programs, directors wish to promote group cohesion.</a:t>
            </a:r>
            <a:r>
              <a:rPr lang="en-US" sz="3600" baseline="30000" dirty="0"/>
              <a:t>1</a:t>
            </a:r>
            <a:r>
              <a:rPr lang="en-US" sz="3600" dirty="0"/>
              <a:t> </a:t>
            </a:r>
            <a:endParaRPr lang="en-US" sz="3600" dirty="0" smtClean="0"/>
          </a:p>
          <a:p>
            <a:pPr marL="457200" indent="-457200">
              <a:buFont typeface="Arial" panose="020B0604020202020204" pitchFamily="34" charset="0"/>
              <a:buChar char="•"/>
            </a:pPr>
            <a:r>
              <a:rPr lang="en-US" sz="3600" dirty="0" smtClean="0"/>
              <a:t>More than </a:t>
            </a:r>
            <a:r>
              <a:rPr lang="en-US" sz="3600" dirty="0"/>
              <a:t>85% of residencies have limited or no patient care involvement during orientation.</a:t>
            </a:r>
            <a:r>
              <a:rPr lang="en-US" sz="3600" baseline="30000" dirty="0"/>
              <a:t>2</a:t>
            </a:r>
            <a:r>
              <a:rPr lang="en-US" sz="3600" dirty="0"/>
              <a:t> </a:t>
            </a:r>
            <a:endParaRPr lang="en-US" sz="3600" dirty="0" smtClean="0"/>
          </a:p>
          <a:p>
            <a:pPr marL="457200" indent="-457200">
              <a:buFont typeface="Arial" panose="020B0604020202020204" pitchFamily="34" charset="0"/>
              <a:buChar char="•"/>
            </a:pPr>
            <a:r>
              <a:rPr lang="en-US" sz="3600" dirty="0" smtClean="0"/>
              <a:t>The </a:t>
            </a:r>
            <a:r>
              <a:rPr lang="en-US" sz="3600" dirty="0"/>
              <a:t>orientation goals of program directors and </a:t>
            </a:r>
            <a:r>
              <a:rPr lang="en-US" sz="3600" dirty="0" smtClean="0"/>
              <a:t>residents are poorly </a:t>
            </a:r>
            <a:r>
              <a:rPr lang="en-US" sz="3600" dirty="0"/>
              <a:t>associated</a:t>
            </a:r>
            <a:r>
              <a:rPr lang="en-US" sz="3600" dirty="0" smtClean="0"/>
              <a:t>.</a:t>
            </a:r>
            <a:r>
              <a:rPr lang="en-US" sz="3600" baseline="30000" dirty="0"/>
              <a:t> 2 </a:t>
            </a:r>
            <a:r>
              <a:rPr lang="en-US" sz="3600" dirty="0" smtClean="0"/>
              <a:t> </a:t>
            </a:r>
            <a:endParaRPr lang="en-US" sz="3600" dirty="0" smtClean="0"/>
          </a:p>
          <a:p>
            <a:pPr marL="457200" indent="-457200">
              <a:buFont typeface="Arial" panose="020B0604020202020204" pitchFamily="34" charset="0"/>
              <a:buChar char="•"/>
            </a:pPr>
            <a:r>
              <a:rPr lang="en-US" sz="3600" dirty="0" smtClean="0"/>
              <a:t>Most residents </a:t>
            </a:r>
            <a:r>
              <a:rPr lang="en-US" sz="3600" dirty="0"/>
              <a:t>valued clinically relevant information and explanation of duties during </a:t>
            </a:r>
            <a:r>
              <a:rPr lang="en-US" sz="3600" dirty="0" smtClean="0"/>
              <a:t>orientation.</a:t>
            </a:r>
            <a:r>
              <a:rPr lang="en-US" sz="3600" baseline="30000" dirty="0"/>
              <a:t> </a:t>
            </a:r>
            <a:r>
              <a:rPr lang="en-US" sz="3600" baseline="30000" dirty="0"/>
              <a:t>2</a:t>
            </a:r>
            <a:r>
              <a:rPr lang="en-US" sz="3600" dirty="0" smtClean="0"/>
              <a:t> </a:t>
            </a:r>
            <a:endParaRPr lang="en-US" sz="3600" dirty="0" smtClean="0"/>
          </a:p>
          <a:p>
            <a:endParaRPr lang="en-US" sz="2800" dirty="0"/>
          </a:p>
        </p:txBody>
      </p:sp>
      <p:sp>
        <p:nvSpPr>
          <p:cNvPr id="3" name="Text Placeholder 2"/>
          <p:cNvSpPr>
            <a:spLocks noGrp="1"/>
          </p:cNvSpPr>
          <p:nvPr>
            <p:ph type="body" sz="quarter" idx="11"/>
          </p:nvPr>
        </p:nvSpPr>
        <p:spPr>
          <a:xfrm>
            <a:off x="527049" y="5338157"/>
            <a:ext cx="10196513" cy="861766"/>
          </a:xfrm>
        </p:spPr>
        <p:txBody>
          <a:bodyPr/>
          <a:lstStyle/>
          <a:p>
            <a:r>
              <a:rPr lang="en-US" sz="4400" dirty="0" smtClean="0"/>
              <a:t>Introduction</a:t>
            </a:r>
            <a:endParaRPr lang="en-US" sz="4400" dirty="0"/>
          </a:p>
        </p:txBody>
      </p:sp>
      <p:sp>
        <p:nvSpPr>
          <p:cNvPr id="6" name="Text Placeholder 5"/>
          <p:cNvSpPr>
            <a:spLocks noGrp="1"/>
          </p:cNvSpPr>
          <p:nvPr>
            <p:ph type="body" sz="quarter" idx="20"/>
          </p:nvPr>
        </p:nvSpPr>
        <p:spPr>
          <a:xfrm>
            <a:off x="517525" y="18324264"/>
            <a:ext cx="10210799" cy="861766"/>
          </a:xfrm>
        </p:spPr>
        <p:txBody>
          <a:bodyPr/>
          <a:lstStyle/>
          <a:p>
            <a:r>
              <a:rPr lang="en-US" sz="4400" dirty="0" smtClean="0"/>
              <a:t>Objectives</a:t>
            </a:r>
            <a:endParaRPr lang="en-US" sz="4400" dirty="0"/>
          </a:p>
        </p:txBody>
      </p:sp>
      <p:sp>
        <p:nvSpPr>
          <p:cNvPr id="7" name="Text Placeholder 6"/>
          <p:cNvSpPr>
            <a:spLocks noGrp="1"/>
          </p:cNvSpPr>
          <p:nvPr>
            <p:ph type="body" sz="quarter" idx="21"/>
          </p:nvPr>
        </p:nvSpPr>
        <p:spPr>
          <a:xfrm>
            <a:off x="12014707" y="6021371"/>
            <a:ext cx="19887185" cy="12169463"/>
          </a:xfrm>
        </p:spPr>
        <p:txBody>
          <a:bodyPr/>
          <a:lstStyle/>
          <a:p>
            <a:pPr marL="457200" indent="-457200">
              <a:buFont typeface="Arial" charset="0"/>
              <a:buChar char="•"/>
            </a:pPr>
            <a:r>
              <a:rPr lang="en-US" sz="3600" dirty="0"/>
              <a:t>An online clinical orientation guide was created by the investigators for the purpose of providing incoming family medicine residents a quick reference guide. </a:t>
            </a:r>
          </a:p>
          <a:p>
            <a:pPr marL="457200" indent="-457200">
              <a:buFont typeface="Arial" charset="0"/>
              <a:buChar char="•"/>
            </a:pPr>
            <a:r>
              <a:rPr lang="en-US" sz="3600" dirty="0"/>
              <a:t>Interns were administered a 15-question Likert scale survey prior to starting clinic and administered the same survey at six months into the first year of residency to determine their confidence in Family Medicine clinic. </a:t>
            </a:r>
          </a:p>
          <a:p>
            <a:pPr marL="457200" indent="-457200">
              <a:buFont typeface="Arial" charset="0"/>
              <a:buChar char="•"/>
            </a:pPr>
            <a:r>
              <a:rPr lang="en-US" sz="3600" dirty="0"/>
              <a:t>Northport clinic interns received a supplemental guide in addition </a:t>
            </a:r>
            <a:r>
              <a:rPr lang="en-US" sz="3600" dirty="0" smtClean="0"/>
              <a:t>to the </a:t>
            </a:r>
            <a:r>
              <a:rPr lang="en-US" sz="3600" dirty="0"/>
              <a:t>traditional orientation </a:t>
            </a:r>
            <a:r>
              <a:rPr lang="en-US" sz="3600" dirty="0" smtClean="0"/>
              <a:t>guide</a:t>
            </a:r>
            <a:endParaRPr lang="en-US" sz="3600" dirty="0" smtClean="0"/>
          </a:p>
          <a:p>
            <a:pPr marL="457200" indent="-457200">
              <a:buFont typeface="Arial" charset="0"/>
              <a:buChar char="•"/>
            </a:pPr>
            <a:r>
              <a:rPr lang="en-US" sz="3600" dirty="0" smtClean="0"/>
              <a:t>Upper </a:t>
            </a:r>
            <a:r>
              <a:rPr lang="en-US" sz="3600" dirty="0"/>
              <a:t>level residents </a:t>
            </a:r>
            <a:r>
              <a:rPr lang="en-US" sz="3600" dirty="0" smtClean="0"/>
              <a:t>completed a </a:t>
            </a:r>
            <a:r>
              <a:rPr lang="en-US" sz="3600" dirty="0"/>
              <a:t>10-question Likert scale survey </a:t>
            </a:r>
            <a:r>
              <a:rPr lang="en-US" sz="3600" dirty="0" smtClean="0"/>
              <a:t>to determine </a:t>
            </a:r>
            <a:r>
              <a:rPr lang="en-US" sz="3600" dirty="0"/>
              <a:t>if they thought an orientation guide would have </a:t>
            </a:r>
            <a:r>
              <a:rPr lang="en-US" sz="3600" dirty="0" smtClean="0"/>
              <a:t>improved the transition </a:t>
            </a:r>
            <a:r>
              <a:rPr lang="en-US" sz="3600" dirty="0"/>
              <a:t>to residency</a:t>
            </a:r>
            <a:r>
              <a:rPr lang="en-US" sz="3600" dirty="0" smtClean="0"/>
              <a:t>.</a:t>
            </a:r>
          </a:p>
          <a:p>
            <a:pPr marL="457200" indent="-457200">
              <a:buFont typeface="Arial" charset="0"/>
              <a:buChar char="•"/>
            </a:pPr>
            <a:r>
              <a:rPr lang="en-US" sz="3600" dirty="0" smtClean="0"/>
              <a:t>The clinical orientation guide was produced in an online note module called </a:t>
            </a:r>
            <a:r>
              <a:rPr lang="en-US" sz="3600" dirty="0" smtClean="0"/>
              <a:t>Evernote</a:t>
            </a:r>
            <a:r>
              <a:rPr lang="en-US" sz="3600" dirty="0" smtClean="0"/>
              <a:t>, which is able to:</a:t>
            </a:r>
            <a:endParaRPr lang="en-US" sz="3600" dirty="0" smtClean="0"/>
          </a:p>
          <a:p>
            <a:pPr marL="1943025" lvl="1" indent="-457200">
              <a:buFont typeface="Arial" charset="0"/>
              <a:buChar char="•"/>
            </a:pPr>
            <a:r>
              <a:rPr lang="en-US" sz="3600" dirty="0" smtClean="0">
                <a:solidFill>
                  <a:schemeClr val="accent5">
                    <a:lumMod val="50000"/>
                  </a:schemeClr>
                </a:solidFill>
                <a:latin typeface="Times New Roman" charset="0"/>
                <a:ea typeface="Times New Roman" charset="0"/>
                <a:cs typeface="Times New Roman" charset="0"/>
              </a:rPr>
              <a:t>Share notes or whole notebooks with classmates, coworkers, patients, etc.</a:t>
            </a:r>
          </a:p>
          <a:p>
            <a:pPr marL="1943025" lvl="1" indent="-457200">
              <a:buFont typeface="Arial" charset="0"/>
              <a:buChar char="•"/>
            </a:pPr>
            <a:r>
              <a:rPr lang="en-US" sz="3600" dirty="0" smtClean="0">
                <a:solidFill>
                  <a:schemeClr val="accent5">
                    <a:lumMod val="50000"/>
                  </a:schemeClr>
                </a:solidFill>
                <a:latin typeface="Times New Roman" charset="0"/>
                <a:ea typeface="Times New Roman" charset="0"/>
                <a:cs typeface="Times New Roman" charset="0"/>
              </a:rPr>
              <a:t>Take and </a:t>
            </a:r>
            <a:r>
              <a:rPr lang="en-US" sz="3600" dirty="0">
                <a:solidFill>
                  <a:schemeClr val="accent5">
                    <a:lumMod val="50000"/>
                  </a:schemeClr>
                </a:solidFill>
                <a:latin typeface="Times New Roman" charset="0"/>
                <a:ea typeface="Times New Roman" charset="0"/>
                <a:cs typeface="Times New Roman" charset="0"/>
              </a:rPr>
              <a:t>attach pictures, voice memos and audio to a note right from within the </a:t>
            </a:r>
            <a:r>
              <a:rPr lang="en-US" sz="3600" dirty="0" smtClean="0">
                <a:solidFill>
                  <a:schemeClr val="accent5">
                    <a:lumMod val="50000"/>
                  </a:schemeClr>
                </a:solidFill>
                <a:latin typeface="Times New Roman" charset="0"/>
                <a:ea typeface="Times New Roman" charset="0"/>
                <a:cs typeface="Times New Roman" charset="0"/>
              </a:rPr>
              <a:t>app.</a:t>
            </a:r>
          </a:p>
          <a:p>
            <a:pPr marL="1943025" lvl="1" indent="-457200">
              <a:buFont typeface="Arial" charset="0"/>
              <a:buChar char="•"/>
            </a:pPr>
            <a:r>
              <a:rPr lang="en-US" sz="3600" dirty="0">
                <a:solidFill>
                  <a:schemeClr val="accent5">
                    <a:lumMod val="50000"/>
                  </a:schemeClr>
                </a:solidFill>
                <a:latin typeface="Times New Roman" charset="0"/>
                <a:ea typeface="Times New Roman" charset="0"/>
                <a:cs typeface="Times New Roman" charset="0"/>
              </a:rPr>
              <a:t>A</a:t>
            </a:r>
            <a:r>
              <a:rPr lang="en-US" sz="3600" dirty="0" smtClean="0">
                <a:solidFill>
                  <a:schemeClr val="accent5">
                    <a:lumMod val="50000"/>
                  </a:schemeClr>
                </a:solidFill>
                <a:latin typeface="Times New Roman" charset="0"/>
                <a:ea typeface="Times New Roman" charset="0"/>
                <a:cs typeface="Times New Roman" charset="0"/>
              </a:rPr>
              <a:t>ttach </a:t>
            </a:r>
            <a:r>
              <a:rPr lang="en-US" sz="3600" dirty="0">
                <a:solidFill>
                  <a:schemeClr val="accent5">
                    <a:lumMod val="50000"/>
                  </a:schemeClr>
                </a:solidFill>
                <a:latin typeface="Times New Roman" charset="0"/>
                <a:ea typeface="Times New Roman" charset="0"/>
                <a:cs typeface="Times New Roman" charset="0"/>
              </a:rPr>
              <a:t>files (spreadsheets, images, docs) to any </a:t>
            </a:r>
            <a:r>
              <a:rPr lang="en-US" sz="3600" dirty="0" smtClean="0">
                <a:solidFill>
                  <a:schemeClr val="accent5">
                    <a:lumMod val="50000"/>
                  </a:schemeClr>
                </a:solidFill>
                <a:latin typeface="Times New Roman" charset="0"/>
                <a:ea typeface="Times New Roman" charset="0"/>
                <a:cs typeface="Times New Roman" charset="0"/>
              </a:rPr>
              <a:t>note.</a:t>
            </a:r>
          </a:p>
          <a:p>
            <a:pPr marL="1943025" lvl="1" indent="-457200">
              <a:buFont typeface="Arial" charset="0"/>
              <a:buChar char="•"/>
            </a:pPr>
            <a:r>
              <a:rPr lang="en-US" sz="3600" dirty="0">
                <a:solidFill>
                  <a:schemeClr val="accent5">
                    <a:lumMod val="50000"/>
                  </a:schemeClr>
                </a:solidFill>
                <a:latin typeface="Times New Roman" charset="0"/>
                <a:ea typeface="Times New Roman" charset="0"/>
                <a:cs typeface="Times New Roman" charset="0"/>
              </a:rPr>
              <a:t>S</a:t>
            </a:r>
            <a:r>
              <a:rPr lang="en-US" sz="3600" dirty="0" smtClean="0">
                <a:solidFill>
                  <a:schemeClr val="accent5">
                    <a:lumMod val="50000"/>
                  </a:schemeClr>
                </a:solidFill>
                <a:latin typeface="Times New Roman" charset="0"/>
                <a:ea typeface="Times New Roman" charset="0"/>
                <a:cs typeface="Times New Roman" charset="0"/>
              </a:rPr>
              <a:t>can </a:t>
            </a:r>
            <a:r>
              <a:rPr lang="en-US" sz="3600" dirty="0">
                <a:solidFill>
                  <a:schemeClr val="accent5">
                    <a:lumMod val="50000"/>
                  </a:schemeClr>
                </a:solidFill>
                <a:latin typeface="Times New Roman" charset="0"/>
                <a:ea typeface="Times New Roman" charset="0"/>
                <a:cs typeface="Times New Roman" charset="0"/>
              </a:rPr>
              <a:t>text in a photo using Optical Character Recognition </a:t>
            </a:r>
            <a:r>
              <a:rPr lang="en-US" sz="3600" dirty="0" smtClean="0">
                <a:solidFill>
                  <a:schemeClr val="accent5">
                    <a:lumMod val="50000"/>
                  </a:schemeClr>
                </a:solidFill>
                <a:latin typeface="Times New Roman" charset="0"/>
                <a:ea typeface="Times New Roman" charset="0"/>
                <a:cs typeface="Times New Roman" charset="0"/>
              </a:rPr>
              <a:t>technology.</a:t>
            </a:r>
          </a:p>
          <a:p>
            <a:pPr marL="1943025" lvl="1" indent="-457200">
              <a:buFont typeface="Arial" charset="0"/>
              <a:buChar char="•"/>
            </a:pPr>
            <a:r>
              <a:rPr lang="en-US" sz="3600" dirty="0">
                <a:solidFill>
                  <a:schemeClr val="accent5">
                    <a:lumMod val="50000"/>
                  </a:schemeClr>
                </a:solidFill>
                <a:latin typeface="Times New Roman" charset="0"/>
                <a:ea typeface="Times New Roman" charset="0"/>
                <a:cs typeface="Times New Roman" charset="0"/>
              </a:rPr>
              <a:t>S</a:t>
            </a:r>
            <a:r>
              <a:rPr lang="en-US" sz="3600" dirty="0" smtClean="0">
                <a:solidFill>
                  <a:schemeClr val="accent5">
                    <a:lumMod val="50000"/>
                  </a:schemeClr>
                </a:solidFill>
                <a:latin typeface="Times New Roman" charset="0"/>
                <a:ea typeface="Times New Roman" charset="0"/>
                <a:cs typeface="Times New Roman" charset="0"/>
              </a:rPr>
              <a:t>et </a:t>
            </a:r>
            <a:r>
              <a:rPr lang="en-US" sz="3600" dirty="0">
                <a:solidFill>
                  <a:schemeClr val="accent5">
                    <a:lumMod val="50000"/>
                  </a:schemeClr>
                </a:solidFill>
                <a:latin typeface="Times New Roman" charset="0"/>
                <a:ea typeface="Times New Roman" charset="0"/>
                <a:cs typeface="Times New Roman" charset="0"/>
              </a:rPr>
              <a:t>reminders for yourself for various tasks, goals, and projects from within the </a:t>
            </a:r>
            <a:r>
              <a:rPr lang="en-US" sz="3600" dirty="0" smtClean="0">
                <a:solidFill>
                  <a:schemeClr val="accent5">
                    <a:lumMod val="50000"/>
                  </a:schemeClr>
                </a:solidFill>
                <a:latin typeface="Times New Roman" charset="0"/>
                <a:ea typeface="Times New Roman" charset="0"/>
                <a:cs typeface="Times New Roman" charset="0"/>
              </a:rPr>
              <a:t>app</a:t>
            </a:r>
          </a:p>
          <a:p>
            <a:pPr marL="1943025" lvl="1" indent="-457200">
              <a:buFont typeface="Arial" charset="0"/>
              <a:buChar char="•"/>
            </a:pPr>
            <a:r>
              <a:rPr lang="en-US" sz="3600" dirty="0">
                <a:solidFill>
                  <a:schemeClr val="accent5">
                    <a:lumMod val="50000"/>
                  </a:schemeClr>
                </a:solidFill>
                <a:latin typeface="Times New Roman" charset="0"/>
                <a:ea typeface="Times New Roman" charset="0"/>
                <a:cs typeface="Times New Roman" charset="0"/>
              </a:rPr>
              <a:t>C</a:t>
            </a:r>
            <a:r>
              <a:rPr lang="en-US" sz="3600" dirty="0" smtClean="0">
                <a:solidFill>
                  <a:schemeClr val="accent5">
                    <a:lumMod val="50000"/>
                  </a:schemeClr>
                </a:solidFill>
                <a:latin typeface="Times New Roman" charset="0"/>
                <a:ea typeface="Times New Roman" charset="0"/>
                <a:cs typeface="Times New Roman" charset="0"/>
              </a:rPr>
              <a:t>reate </a:t>
            </a:r>
            <a:r>
              <a:rPr lang="en-US" sz="3600" dirty="0">
                <a:solidFill>
                  <a:schemeClr val="accent5">
                    <a:lumMod val="50000"/>
                  </a:schemeClr>
                </a:solidFill>
                <a:latin typeface="Times New Roman" charset="0"/>
                <a:ea typeface="Times New Roman" charset="0"/>
                <a:cs typeface="Times New Roman" charset="0"/>
              </a:rPr>
              <a:t>checkboxes that serve as virtual </a:t>
            </a:r>
            <a:r>
              <a:rPr lang="en-US" sz="3600" dirty="0" smtClean="0">
                <a:solidFill>
                  <a:schemeClr val="accent5">
                    <a:lumMod val="50000"/>
                  </a:schemeClr>
                </a:solidFill>
                <a:latin typeface="Times New Roman" charset="0"/>
                <a:ea typeface="Times New Roman" charset="0"/>
                <a:cs typeface="Times New Roman" charset="0"/>
              </a:rPr>
              <a:t>to-dos.</a:t>
            </a:r>
          </a:p>
          <a:p>
            <a:pPr marL="1943025" lvl="1" indent="-457200">
              <a:buFont typeface="Arial" charset="0"/>
              <a:buChar char="•"/>
            </a:pPr>
            <a:r>
              <a:rPr lang="en-US" sz="3600" dirty="0">
                <a:solidFill>
                  <a:schemeClr val="accent5">
                    <a:lumMod val="50000"/>
                  </a:schemeClr>
                </a:solidFill>
                <a:latin typeface="Times New Roman" charset="0"/>
                <a:ea typeface="Times New Roman" charset="0"/>
                <a:cs typeface="Times New Roman" charset="0"/>
              </a:rPr>
              <a:t>S</a:t>
            </a:r>
            <a:r>
              <a:rPr lang="en-US" sz="3600" dirty="0" smtClean="0">
                <a:solidFill>
                  <a:schemeClr val="accent5">
                    <a:lumMod val="50000"/>
                  </a:schemeClr>
                </a:solidFill>
                <a:latin typeface="Times New Roman" charset="0"/>
                <a:ea typeface="Times New Roman" charset="0"/>
                <a:cs typeface="Times New Roman" charset="0"/>
              </a:rPr>
              <a:t>ync </a:t>
            </a:r>
            <a:r>
              <a:rPr lang="en-US" sz="3600" dirty="0">
                <a:solidFill>
                  <a:schemeClr val="accent5">
                    <a:lumMod val="50000"/>
                  </a:schemeClr>
                </a:solidFill>
                <a:latin typeface="Times New Roman" charset="0"/>
                <a:ea typeface="Times New Roman" charset="0"/>
                <a:cs typeface="Times New Roman" charset="0"/>
              </a:rPr>
              <a:t>automatically between all devices. </a:t>
            </a:r>
            <a:endParaRPr lang="en-US" sz="3600" dirty="0" smtClean="0">
              <a:solidFill>
                <a:schemeClr val="accent5">
                  <a:lumMod val="50000"/>
                </a:schemeClr>
              </a:solidFill>
              <a:latin typeface="Times New Roman" charset="0"/>
              <a:ea typeface="Times New Roman" charset="0"/>
              <a:cs typeface="Times New Roman" charset="0"/>
            </a:endParaRPr>
          </a:p>
          <a:p>
            <a:pPr marL="1943025" lvl="1" indent="-457200">
              <a:buFont typeface="Arial" charset="0"/>
              <a:buChar char="•"/>
            </a:pPr>
            <a:r>
              <a:rPr lang="en-US" sz="3600" dirty="0" smtClean="0">
                <a:solidFill>
                  <a:schemeClr val="accent5">
                    <a:lumMod val="50000"/>
                  </a:schemeClr>
                </a:solidFill>
                <a:latin typeface="Times New Roman" charset="0"/>
                <a:ea typeface="Times New Roman" charset="0"/>
                <a:cs typeface="Times New Roman" charset="0"/>
              </a:rPr>
              <a:t>Access </a:t>
            </a:r>
            <a:r>
              <a:rPr lang="en-US" sz="3600" dirty="0">
                <a:solidFill>
                  <a:schemeClr val="accent5">
                    <a:lumMod val="50000"/>
                  </a:schemeClr>
                </a:solidFill>
                <a:latin typeface="Times New Roman" charset="0"/>
                <a:ea typeface="Times New Roman" charset="0"/>
                <a:cs typeface="Times New Roman" charset="0"/>
              </a:rPr>
              <a:t>your notes even when offline.</a:t>
            </a:r>
          </a:p>
          <a:p>
            <a:pPr marL="457200" indent="-457200">
              <a:buFont typeface="Arial" charset="0"/>
              <a:buChar char="•"/>
            </a:pPr>
            <a:endParaRPr lang="en-US" sz="2800" dirty="0"/>
          </a:p>
        </p:txBody>
      </p:sp>
      <p:sp>
        <p:nvSpPr>
          <p:cNvPr id="8" name="Text Placeholder 7"/>
          <p:cNvSpPr>
            <a:spLocks noGrp="1"/>
          </p:cNvSpPr>
          <p:nvPr>
            <p:ph type="body" sz="quarter" idx="22"/>
          </p:nvPr>
        </p:nvSpPr>
        <p:spPr>
          <a:xfrm>
            <a:off x="11242675" y="5296594"/>
            <a:ext cx="21431250" cy="861766"/>
          </a:xfrm>
        </p:spPr>
        <p:txBody>
          <a:bodyPr/>
          <a:lstStyle/>
          <a:p>
            <a:r>
              <a:rPr lang="en-US" sz="4400" dirty="0" smtClean="0"/>
              <a:t>Materials and Methods</a:t>
            </a:r>
            <a:endParaRPr lang="en-US" sz="4400" dirty="0"/>
          </a:p>
        </p:txBody>
      </p:sp>
      <p:sp>
        <p:nvSpPr>
          <p:cNvPr id="9" name="Text Placeholder 8"/>
          <p:cNvSpPr>
            <a:spLocks noGrp="1"/>
          </p:cNvSpPr>
          <p:nvPr>
            <p:ph type="body" sz="quarter" idx="23"/>
          </p:nvPr>
        </p:nvSpPr>
        <p:spPr>
          <a:xfrm>
            <a:off x="33185096" y="6021371"/>
            <a:ext cx="10201277" cy="5004425"/>
          </a:xfrm>
        </p:spPr>
        <p:txBody>
          <a:bodyPr/>
          <a:lstStyle/>
          <a:p>
            <a:pPr marL="457200" indent="-457200">
              <a:buFont typeface="Arial" charset="0"/>
              <a:buChar char="•"/>
            </a:pPr>
            <a:r>
              <a:rPr lang="en-US" sz="3600" dirty="0" smtClean="0"/>
              <a:t>Although </a:t>
            </a:r>
            <a:r>
              <a:rPr lang="en-US" sz="3600" dirty="0"/>
              <a:t>limited by sample size and other confounding factors, the results </a:t>
            </a:r>
            <a:r>
              <a:rPr lang="en-US" sz="3600" dirty="0" smtClean="0"/>
              <a:t>suggest </a:t>
            </a:r>
            <a:r>
              <a:rPr lang="en-US" sz="3600" dirty="0" smtClean="0"/>
              <a:t>interns </a:t>
            </a:r>
            <a:r>
              <a:rPr lang="en-US" sz="3600" dirty="0"/>
              <a:t>that received the </a:t>
            </a:r>
            <a:r>
              <a:rPr lang="en-US" sz="3600" dirty="0" smtClean="0"/>
              <a:t>orientation </a:t>
            </a:r>
            <a:r>
              <a:rPr lang="en-US" sz="3600" dirty="0"/>
              <a:t>guide </a:t>
            </a:r>
            <a:r>
              <a:rPr lang="en-US" sz="3600" dirty="0" smtClean="0"/>
              <a:t>were more </a:t>
            </a:r>
            <a:r>
              <a:rPr lang="en-US" sz="3600" dirty="0"/>
              <a:t>comfortable and confident over the six-month period in comparison to those who did not receive </a:t>
            </a:r>
            <a:r>
              <a:rPr lang="en-US" sz="3600" dirty="0" smtClean="0"/>
              <a:t>an orientation guide</a:t>
            </a:r>
            <a:r>
              <a:rPr lang="en-US" sz="3600" dirty="0"/>
              <a:t>. </a:t>
            </a:r>
          </a:p>
          <a:p>
            <a:pPr marL="457200" indent="-457200">
              <a:buFont typeface="Arial" charset="0"/>
              <a:buChar char="•"/>
            </a:pPr>
            <a:r>
              <a:rPr lang="en-US" sz="3600" dirty="0" smtClean="0"/>
              <a:t>12 </a:t>
            </a:r>
            <a:r>
              <a:rPr lang="en-US" sz="3600" dirty="0"/>
              <a:t>of 16 incoming interns and 7 of 32 upper level residents completed the survey. </a:t>
            </a:r>
          </a:p>
        </p:txBody>
      </p:sp>
      <p:sp>
        <p:nvSpPr>
          <p:cNvPr id="10" name="Text Placeholder 9"/>
          <p:cNvSpPr>
            <a:spLocks noGrp="1"/>
          </p:cNvSpPr>
          <p:nvPr>
            <p:ph type="body" sz="quarter" idx="24"/>
          </p:nvPr>
        </p:nvSpPr>
        <p:spPr>
          <a:xfrm>
            <a:off x="33185096" y="5422637"/>
            <a:ext cx="10201275" cy="777286"/>
          </a:xfrm>
        </p:spPr>
        <p:txBody>
          <a:bodyPr/>
          <a:lstStyle/>
          <a:p>
            <a:r>
              <a:rPr lang="en-US" sz="4400" dirty="0" smtClean="0"/>
              <a:t>Results</a:t>
            </a:r>
            <a:endParaRPr lang="en-US" sz="4400" dirty="0"/>
          </a:p>
        </p:txBody>
      </p:sp>
      <p:sp>
        <p:nvSpPr>
          <p:cNvPr id="11" name="Text Placeholder 10"/>
          <p:cNvSpPr>
            <a:spLocks noGrp="1"/>
          </p:cNvSpPr>
          <p:nvPr>
            <p:ph type="body" sz="quarter" idx="25"/>
          </p:nvPr>
        </p:nvSpPr>
        <p:spPr>
          <a:xfrm>
            <a:off x="17513177" y="28200699"/>
            <a:ext cx="10201275" cy="861766"/>
          </a:xfrm>
        </p:spPr>
        <p:txBody>
          <a:bodyPr/>
          <a:lstStyle/>
          <a:p>
            <a:r>
              <a:rPr lang="en-US" sz="4400" dirty="0" smtClean="0"/>
              <a:t>Future Directions</a:t>
            </a:r>
            <a:endParaRPr lang="en-US" sz="4400" dirty="0"/>
          </a:p>
        </p:txBody>
      </p:sp>
      <p:sp>
        <p:nvSpPr>
          <p:cNvPr id="12" name="Text Placeholder 11"/>
          <p:cNvSpPr>
            <a:spLocks noGrp="1"/>
          </p:cNvSpPr>
          <p:nvPr>
            <p:ph type="body" sz="quarter" idx="26"/>
          </p:nvPr>
        </p:nvSpPr>
        <p:spPr>
          <a:xfrm>
            <a:off x="12161838" y="29069938"/>
            <a:ext cx="19638962" cy="1569638"/>
          </a:xfrm>
        </p:spPr>
        <p:txBody>
          <a:bodyPr/>
          <a:lstStyle/>
          <a:p>
            <a:pPr marL="457200" indent="-457200">
              <a:buFont typeface="Arial" charset="0"/>
              <a:buChar char="•"/>
            </a:pPr>
            <a:r>
              <a:rPr lang="en-US" sz="3600" dirty="0" smtClean="0"/>
              <a:t>Based </a:t>
            </a:r>
            <a:r>
              <a:rPr lang="en-US" sz="3600" dirty="0"/>
              <a:t>on our findings, </a:t>
            </a:r>
            <a:r>
              <a:rPr lang="en-US" sz="3600" dirty="0" smtClean="0"/>
              <a:t>more </a:t>
            </a:r>
            <a:r>
              <a:rPr lang="en-US" sz="3600" dirty="0"/>
              <a:t>research </a:t>
            </a:r>
            <a:r>
              <a:rPr lang="en-US" sz="3600" dirty="0" smtClean="0"/>
              <a:t>is needed to </a:t>
            </a:r>
            <a:r>
              <a:rPr lang="en-US" sz="3600" dirty="0"/>
              <a:t>determine </a:t>
            </a:r>
            <a:r>
              <a:rPr lang="en-US" sz="3600" dirty="0" smtClean="0"/>
              <a:t>the </a:t>
            </a:r>
            <a:r>
              <a:rPr lang="en-US" sz="3600" dirty="0"/>
              <a:t>most helpful orientation strategy for incoming Family Medicine Interns. </a:t>
            </a:r>
          </a:p>
        </p:txBody>
      </p:sp>
      <p:sp>
        <p:nvSpPr>
          <p:cNvPr id="13" name="Text Placeholder 12"/>
          <p:cNvSpPr>
            <a:spLocks noGrp="1"/>
          </p:cNvSpPr>
          <p:nvPr>
            <p:ph type="body" sz="quarter" idx="27"/>
          </p:nvPr>
        </p:nvSpPr>
        <p:spPr>
          <a:xfrm>
            <a:off x="33259845" y="28326781"/>
            <a:ext cx="10201275" cy="861766"/>
          </a:xfrm>
        </p:spPr>
        <p:txBody>
          <a:bodyPr/>
          <a:lstStyle/>
          <a:p>
            <a:r>
              <a:rPr lang="en-US" sz="4400" dirty="0" smtClean="0"/>
              <a:t>References</a:t>
            </a:r>
            <a:endParaRPr lang="en-US" sz="4400" dirty="0"/>
          </a:p>
        </p:txBody>
      </p:sp>
      <p:sp>
        <p:nvSpPr>
          <p:cNvPr id="14" name="Text Placeholder 13"/>
          <p:cNvSpPr>
            <a:spLocks noGrp="1"/>
          </p:cNvSpPr>
          <p:nvPr>
            <p:ph type="body" sz="quarter" idx="28"/>
          </p:nvPr>
        </p:nvSpPr>
        <p:spPr>
          <a:xfrm>
            <a:off x="33259844" y="29134686"/>
            <a:ext cx="10201275" cy="2843833"/>
          </a:xfrm>
        </p:spPr>
        <p:txBody>
          <a:bodyPr/>
          <a:lstStyle/>
          <a:p>
            <a:r>
              <a:rPr lang="en-US" sz="2400" dirty="0"/>
              <a:t> 1. Grover, M., &amp; </a:t>
            </a:r>
            <a:r>
              <a:rPr lang="en-US" sz="2400" dirty="0" err="1"/>
              <a:t>Puczynski</a:t>
            </a:r>
            <a:r>
              <a:rPr lang="en-US" sz="2400" dirty="0"/>
              <a:t>, S. (1999). Residency orientation: What we present and its effect on our residents. </a:t>
            </a:r>
            <a:r>
              <a:rPr lang="en-US" sz="2400" i="1" dirty="0"/>
              <a:t>Family Medicine</a:t>
            </a:r>
            <a:r>
              <a:rPr lang="en-US" sz="2400" dirty="0"/>
              <a:t>, 31(10), 697-702.</a:t>
            </a:r>
          </a:p>
          <a:p>
            <a:r>
              <a:rPr lang="en-US" dirty="0" smtClean="0"/>
              <a:t>2. Ferentz KS, </a:t>
            </a:r>
            <a:r>
              <a:rPr lang="en-US" dirty="0" err="1" smtClean="0"/>
              <a:t>Sobal</a:t>
            </a:r>
            <a:r>
              <a:rPr lang="en-US" dirty="0" smtClean="0"/>
              <a:t>, J. </a:t>
            </a:r>
            <a:r>
              <a:rPr lang="en-US" sz="2400" dirty="0" smtClean="0"/>
              <a:t>(1991</a:t>
            </a:r>
            <a:r>
              <a:rPr lang="en-US" sz="2400" dirty="0"/>
              <a:t>). A survey of resident orientation in family practice residency programs. </a:t>
            </a:r>
            <a:r>
              <a:rPr lang="en-US" sz="2400" i="1" dirty="0"/>
              <a:t>Family Medicine</a:t>
            </a:r>
            <a:r>
              <a:rPr lang="en-US" sz="2400" dirty="0"/>
              <a:t>, 23(2), 154-155.</a:t>
            </a:r>
          </a:p>
          <a:p>
            <a:r>
              <a:rPr lang="en-US" sz="2400" dirty="0"/>
              <a:t>3. Grover, M., &amp; </a:t>
            </a:r>
            <a:r>
              <a:rPr lang="en-US" sz="2400" dirty="0" err="1"/>
              <a:t>Puczynski</a:t>
            </a:r>
            <a:r>
              <a:rPr lang="en-US" sz="2400" dirty="0"/>
              <a:t>, S. (1999). Right from the start: the family practice orientation study. </a:t>
            </a:r>
            <a:r>
              <a:rPr lang="en-US" sz="2400" i="1" dirty="0"/>
              <a:t>Family Medicine,</a:t>
            </a:r>
            <a:r>
              <a:rPr lang="en-US" sz="2400" dirty="0"/>
              <a:t> 31(3):177-81</a:t>
            </a:r>
            <a:r>
              <a:rPr lang="en-US" sz="2000" dirty="0"/>
              <a:t>.</a:t>
            </a:r>
          </a:p>
        </p:txBody>
      </p:sp>
      <p:sp>
        <p:nvSpPr>
          <p:cNvPr id="17" name="Text Placeholder 16"/>
          <p:cNvSpPr>
            <a:spLocks noGrp="1"/>
          </p:cNvSpPr>
          <p:nvPr>
            <p:ph type="body" sz="quarter" idx="96"/>
          </p:nvPr>
        </p:nvSpPr>
        <p:spPr>
          <a:xfrm>
            <a:off x="527049" y="19630916"/>
            <a:ext cx="10201275" cy="9879605"/>
          </a:xfrm>
        </p:spPr>
        <p:txBody>
          <a:bodyPr/>
          <a:lstStyle/>
          <a:p>
            <a:r>
              <a:rPr lang="en-US" sz="3600" dirty="0"/>
              <a:t> </a:t>
            </a:r>
            <a:r>
              <a:rPr lang="en-US" sz="3600" dirty="0" smtClean="0"/>
              <a:t>    This </a:t>
            </a:r>
            <a:r>
              <a:rPr lang="en-US" sz="3600" dirty="0"/>
              <a:t>study aimed to evaluate the impact of a resident developed clinical orientation guide on intern confidence and workflow, as well as retrospectively ascertaining if upper level residents would have found a supplemental orientation guide useful during their transition into the clinic aspect of </a:t>
            </a:r>
            <a:r>
              <a:rPr lang="en-US" sz="3600" dirty="0" smtClean="0"/>
              <a:t>the Family </a:t>
            </a:r>
            <a:r>
              <a:rPr lang="en-US" sz="3600" dirty="0"/>
              <a:t>Medicine </a:t>
            </a:r>
            <a:r>
              <a:rPr lang="en-US" sz="3600" dirty="0" smtClean="0"/>
              <a:t>residency. </a:t>
            </a:r>
          </a:p>
          <a:p>
            <a:pPr marL="457200" indent="-457200">
              <a:buFont typeface="Arial" charset="0"/>
              <a:buChar char="•"/>
            </a:pPr>
            <a:endParaRPr lang="en-US" sz="3600" dirty="0"/>
          </a:p>
          <a:p>
            <a:pPr marL="457200" indent="-457200">
              <a:buFont typeface="Arial" charset="0"/>
              <a:buChar char="•"/>
            </a:pPr>
            <a:r>
              <a:rPr lang="en-US" sz="3600" dirty="0" smtClean="0"/>
              <a:t>Evaluate the impact of a resident developed clinical orientation guide on intern confidence and workflow</a:t>
            </a:r>
          </a:p>
          <a:p>
            <a:pPr marL="457200" indent="-457200">
              <a:buFont typeface="Arial" charset="0"/>
              <a:buChar char="•"/>
            </a:pPr>
            <a:endParaRPr lang="en-US" sz="3600" dirty="0"/>
          </a:p>
          <a:p>
            <a:pPr marL="457200" indent="-457200">
              <a:buFont typeface="Arial" charset="0"/>
              <a:buChar char="•"/>
            </a:pPr>
            <a:r>
              <a:rPr lang="en-US" sz="3600" dirty="0" smtClean="0"/>
              <a:t>Find </a:t>
            </a:r>
            <a:r>
              <a:rPr lang="en-US" sz="3600" dirty="0"/>
              <a:t>out if </a:t>
            </a:r>
            <a:r>
              <a:rPr lang="en-US" sz="3600" dirty="0" smtClean="0"/>
              <a:t>upper level residents </a:t>
            </a:r>
            <a:r>
              <a:rPr lang="en-US" sz="3600" dirty="0"/>
              <a:t>would have found such material useful during their transition into family medicine clinic setting.</a:t>
            </a:r>
          </a:p>
          <a:p>
            <a:pPr marL="457200" indent="-457200">
              <a:buFont typeface="Arial" charset="0"/>
              <a:buChar char="•"/>
            </a:pPr>
            <a:endParaRPr lang="en-US" sz="3600" dirty="0" smtClean="0"/>
          </a:p>
        </p:txBody>
      </p:sp>
      <p:sp>
        <p:nvSpPr>
          <p:cNvPr id="19" name="Text Placeholder 18"/>
          <p:cNvSpPr>
            <a:spLocks noGrp="1"/>
          </p:cNvSpPr>
          <p:nvPr>
            <p:ph type="body" sz="quarter" idx="150"/>
          </p:nvPr>
        </p:nvSpPr>
        <p:spPr>
          <a:xfrm>
            <a:off x="0" y="2412712"/>
            <a:ext cx="43891200" cy="1741537"/>
          </a:xfrm>
        </p:spPr>
        <p:txBody>
          <a:bodyPr>
            <a:normAutofit/>
          </a:bodyPr>
          <a:lstStyle/>
          <a:p>
            <a:r>
              <a:rPr lang="en-US" sz="5400" dirty="0"/>
              <a:t>Eric </a:t>
            </a:r>
            <a:r>
              <a:rPr lang="en-US" sz="5400" dirty="0" err="1"/>
              <a:t>Frempong</a:t>
            </a:r>
            <a:r>
              <a:rPr lang="en-US" sz="5400" dirty="0"/>
              <a:t>, MD, Brianna Kendrick, DO, Jennifer Clem, MD, Catherine Skinner, MD, Melanie Tucker, PhD, </a:t>
            </a:r>
            <a:r>
              <a:rPr lang="en-US" sz="5400" dirty="0" smtClean="0"/>
              <a:t>Mary </a:t>
            </a:r>
            <a:r>
              <a:rPr lang="en-US" sz="5400" dirty="0" err="1" smtClean="0"/>
              <a:t>Louanne</a:t>
            </a:r>
            <a:r>
              <a:rPr lang="en-US" sz="5400" dirty="0" smtClean="0"/>
              <a:t> Friend</a:t>
            </a:r>
            <a:r>
              <a:rPr lang="en-US" sz="5400" dirty="0"/>
              <a:t>, </a:t>
            </a:r>
            <a:r>
              <a:rPr lang="en-US" sz="5400" dirty="0" smtClean="0"/>
              <a:t>PhD, MN, RN</a:t>
            </a:r>
            <a:endParaRPr lang="en-US" sz="5400" dirty="0"/>
          </a:p>
          <a:p>
            <a:endParaRPr lang="en-US" dirty="0"/>
          </a:p>
        </p:txBody>
      </p:sp>
      <p:sp>
        <p:nvSpPr>
          <p:cNvPr id="43" name="Text Placeholder 42"/>
          <p:cNvSpPr>
            <a:spLocks noGrp="1"/>
          </p:cNvSpPr>
          <p:nvPr>
            <p:ph type="body" sz="quarter" idx="184"/>
          </p:nvPr>
        </p:nvSpPr>
        <p:spPr>
          <a:xfrm>
            <a:off x="11224245" y="3398804"/>
            <a:ext cx="21421724" cy="1163782"/>
          </a:xfrm>
        </p:spPr>
        <p:txBody>
          <a:bodyPr/>
          <a:lstStyle/>
          <a:p>
            <a:r>
              <a:rPr lang="en-US" dirty="0" smtClean="0"/>
              <a:t>University of Alabama Tuscaloosa Family Medicine Residency</a:t>
            </a:r>
            <a:endParaRPr lang="en-US" dirty="0"/>
          </a:p>
        </p:txBody>
      </p:sp>
      <p:sp>
        <p:nvSpPr>
          <p:cNvPr id="44" name="Text Placeholder 43"/>
          <p:cNvSpPr>
            <a:spLocks noGrp="1"/>
          </p:cNvSpPr>
          <p:nvPr>
            <p:ph type="body" sz="quarter" idx="185"/>
          </p:nvPr>
        </p:nvSpPr>
        <p:spPr>
          <a:xfrm>
            <a:off x="3165231" y="219317"/>
            <a:ext cx="38897169" cy="2131360"/>
          </a:xfrm>
        </p:spPr>
        <p:txBody>
          <a:bodyPr>
            <a:normAutofit fontScale="85000" lnSpcReduction="20000"/>
          </a:bodyPr>
          <a:lstStyle/>
          <a:p>
            <a:r>
              <a:rPr lang="en-US" dirty="0"/>
              <a:t>Effectiveness of a Resident-developed Orientation Guide </a:t>
            </a:r>
            <a:br>
              <a:rPr lang="en-US" dirty="0"/>
            </a:br>
            <a:r>
              <a:rPr lang="en-US" dirty="0"/>
              <a:t>for New Interns to Family Medicine Clinic</a:t>
            </a:r>
          </a:p>
        </p:txBody>
      </p:sp>
      <p:graphicFrame>
        <p:nvGraphicFramePr>
          <p:cNvPr id="4" name="Diagram 3"/>
          <p:cNvGraphicFramePr/>
          <p:nvPr>
            <p:extLst>
              <p:ext uri="{D42A27DB-BD31-4B8C-83A1-F6EECF244321}">
                <p14:modId xmlns:p14="http://schemas.microsoft.com/office/powerpoint/2010/main" val="4203608478"/>
              </p:ext>
            </p:extLst>
          </p:nvPr>
        </p:nvGraphicFramePr>
        <p:xfrm>
          <a:off x="33702171" y="22865180"/>
          <a:ext cx="9684200" cy="5322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128593756"/>
              </p:ext>
            </p:extLst>
          </p:nvPr>
        </p:nvGraphicFramePr>
        <p:xfrm>
          <a:off x="33368110" y="11053716"/>
          <a:ext cx="9835246" cy="112094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Picture 14"/>
          <p:cNvPicPr>
            <a:picLocks noChangeAspect="1"/>
          </p:cNvPicPr>
          <p:nvPr/>
        </p:nvPicPr>
        <p:blipFill rotWithShape="1">
          <a:blip r:embed="rId13"/>
          <a:srcRect l="29228" t="20908" r="30237" b="10958"/>
          <a:stretch/>
        </p:blipFill>
        <p:spPr>
          <a:xfrm>
            <a:off x="11774592" y="20772715"/>
            <a:ext cx="6836962" cy="6464492"/>
          </a:xfrm>
          <a:prstGeom prst="rect">
            <a:avLst/>
          </a:prstGeom>
        </p:spPr>
      </p:pic>
      <p:pic>
        <p:nvPicPr>
          <p:cNvPr id="16" name="Picture 15"/>
          <p:cNvPicPr>
            <a:picLocks noChangeAspect="1"/>
          </p:cNvPicPr>
          <p:nvPr/>
        </p:nvPicPr>
        <p:blipFill>
          <a:blip r:embed="rId14"/>
          <a:stretch>
            <a:fillRect/>
          </a:stretch>
        </p:blipFill>
        <p:spPr>
          <a:xfrm>
            <a:off x="13646789" y="18167583"/>
            <a:ext cx="4134331" cy="2018716"/>
          </a:xfrm>
          <a:prstGeom prst="rect">
            <a:avLst/>
          </a:prstGeom>
        </p:spPr>
      </p:pic>
      <p:pic>
        <p:nvPicPr>
          <p:cNvPr id="20" name="Picture 19"/>
          <p:cNvPicPr>
            <a:picLocks noChangeAspect="1"/>
          </p:cNvPicPr>
          <p:nvPr/>
        </p:nvPicPr>
        <p:blipFill rotWithShape="1">
          <a:blip r:embed="rId15"/>
          <a:srcRect l="27083" t="15057" r="7084" b="11762"/>
          <a:stretch/>
        </p:blipFill>
        <p:spPr>
          <a:xfrm>
            <a:off x="19053880" y="19108662"/>
            <a:ext cx="12999905" cy="8128545"/>
          </a:xfrm>
          <a:prstGeom prst="rect">
            <a:avLst/>
          </a:prstGeom>
        </p:spPr>
      </p:pic>
    </p:spTree>
    <p:extLst>
      <p:ext uri="{BB962C8B-B14F-4D97-AF65-F5344CB8AC3E}">
        <p14:creationId xmlns:p14="http://schemas.microsoft.com/office/powerpoint/2010/main" val="2852536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48_Trifold_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2444</TotalTime>
  <Words>745</Words>
  <Application>Microsoft Office PowerPoint</Application>
  <PresentationFormat>Custom</PresentationFormat>
  <Paragraphs>54</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Times New Roman</vt:lpstr>
      <vt:lpstr>Trebuchet MS</vt:lpstr>
      <vt:lpstr>PosterPresentations.com-36x48_Trifold_Template-V3</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kouchi, Kathryn</cp:lastModifiedBy>
  <cp:revision>51</cp:revision>
  <dcterms:created xsi:type="dcterms:W3CDTF">2012-02-03T23:30:52Z</dcterms:created>
  <dcterms:modified xsi:type="dcterms:W3CDTF">2017-11-02T18:14:56Z</dcterms:modified>
</cp:coreProperties>
</file>